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4"/>
    <p:sldMasterId id="2147483768" r:id="rId5"/>
    <p:sldMasterId id="2147483775" r:id="rId6"/>
    <p:sldMasterId id="2147483788" r:id="rId7"/>
    <p:sldMasterId id="2147483795" r:id="rId8"/>
  </p:sldMasterIdLst>
  <p:notesMasterIdLst>
    <p:notesMasterId r:id="rId18"/>
  </p:notesMasterIdLst>
  <p:sldIdLst>
    <p:sldId id="257" r:id="rId9"/>
    <p:sldId id="364" r:id="rId10"/>
    <p:sldId id="286" r:id="rId11"/>
    <p:sldId id="955" r:id="rId12"/>
    <p:sldId id="889" r:id="rId13"/>
    <p:sldId id="956" r:id="rId14"/>
    <p:sldId id="267" r:id="rId15"/>
    <p:sldId id="890" r:id="rId16"/>
    <p:sldId id="954" r:id="rId17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A1AB9-38F2-E99D-C504-D8B7B9EA03C4}" name="James  Ruel" initials="JR" userId="James  Rue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28B431"/>
    <a:srgbClr val="2CB4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8FA46E-363E-490A-A7A2-A499CD7F5535}" v="1" dt="2022-11-02T15:10:06.615"/>
    <p1510:client id="{6247D51F-BDA1-4CBC-B085-DDCFFE36952B}" v="59" dt="2022-11-02T15:51:35.721"/>
    <p1510:client id="{A3B38D79-596A-48F2-BD3A-DCD5639278A3}" v="1" dt="2022-11-02T15:05:35.752"/>
    <p1510:client id="{B91E73D0-AAB8-44FD-A32D-9BE6569D90DE}" v="20" vWet="21" dt="2022-11-02T15:11:54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67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97BC25B2-4C63-4D8B-BE73-97D0AC2E21E2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1506"/>
            <a:ext cx="5510530" cy="3944868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6039"/>
            <a:ext cx="2984871" cy="502674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82718573-2A86-4B97-AD00-5353F6E064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5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18573-2A86-4B97-AD00-5353F6E064C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437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312863"/>
            <a:ext cx="6303963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Change to built </a:t>
            </a:r>
            <a:r>
              <a:rPr lang="en-US" err="1"/>
              <a:t>envir</a:t>
            </a:r>
            <a:endParaRPr lang="en-US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78337" eaLnBrk="0" hangingPunct="0"/>
            <a:endParaRPr lang="en-US" sz="6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11/2/2022 9:28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2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312863"/>
            <a:ext cx="6303963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Daily Activities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No routine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Meets a lot of people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Lobbying / activism activities</a:t>
            </a:r>
            <a:endParaRPr lang="en-GB"/>
          </a:p>
          <a:p>
            <a:endParaRPr lang="en-US"/>
          </a:p>
          <a:p>
            <a:endParaRPr lang="en-US"/>
          </a:p>
          <a:p>
            <a:r>
              <a:rPr lang="en-US"/>
              <a:t>How EF can help:</a:t>
            </a:r>
          </a:p>
          <a:p>
            <a:pPr defTabSz="990710">
              <a:defRPr/>
            </a:pPr>
            <a:r>
              <a:rPr lang="en-US"/>
              <a:t>&gt;Contribute to raising the profile of impact investment</a:t>
            </a:r>
          </a:p>
          <a:p>
            <a:pPr defTabSz="990710">
              <a:defRPr/>
            </a:pPr>
            <a:r>
              <a:rPr lang="en-US"/>
              <a:t>&gt;Educate on investment in general and empower her sell impact to the people she has to influence</a:t>
            </a:r>
          </a:p>
          <a:p>
            <a:r>
              <a:rPr lang="en-US"/>
              <a:t>&gt;Interface of trust / curated deals with value alignment and returns</a:t>
            </a:r>
          </a:p>
          <a:p>
            <a:r>
              <a:rPr lang="en-US"/>
              <a:t>&gt;Co-invest</a:t>
            </a:r>
          </a:p>
          <a:p>
            <a:r>
              <a:rPr lang="en-US"/>
              <a:t>&gt;Adapt to her investment approach – direct/ through fund and sector. 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78337" eaLnBrk="0" hangingPunct="0"/>
            <a:endParaRPr lang="en-US" sz="6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11/2/2022 9:28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0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1312863"/>
            <a:ext cx="6303963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Daily Activities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No routine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Meets a lot of people</a:t>
            </a:r>
          </a:p>
          <a:p>
            <a:pPr marL="309597" indent="-309597">
              <a:buFont typeface="Arial" panose="020B0604020202020204" pitchFamily="34" charset="0"/>
              <a:buChar char="•"/>
            </a:pPr>
            <a:r>
              <a:rPr lang="en-US"/>
              <a:t>Lobbying / activism activities</a:t>
            </a:r>
            <a:endParaRPr lang="en-GB"/>
          </a:p>
          <a:p>
            <a:endParaRPr lang="en-US"/>
          </a:p>
          <a:p>
            <a:endParaRPr lang="en-US"/>
          </a:p>
          <a:p>
            <a:r>
              <a:rPr lang="en-US"/>
              <a:t>How EF can help:</a:t>
            </a:r>
          </a:p>
          <a:p>
            <a:pPr defTabSz="990710">
              <a:defRPr/>
            </a:pPr>
            <a:r>
              <a:rPr lang="en-US"/>
              <a:t>&gt;Contribute to raising the profile of impact investment</a:t>
            </a:r>
          </a:p>
          <a:p>
            <a:pPr defTabSz="990710">
              <a:defRPr/>
            </a:pPr>
            <a:r>
              <a:rPr lang="en-US"/>
              <a:t>&gt;Educate on investment in general and empower her sell impact to the people she has to influence</a:t>
            </a:r>
          </a:p>
          <a:p>
            <a:r>
              <a:rPr lang="en-US"/>
              <a:t>&gt;Interface of trust / curated deals with value alignment and returns</a:t>
            </a:r>
          </a:p>
          <a:p>
            <a:r>
              <a:rPr lang="en-US"/>
              <a:t>&gt;Co-invest</a:t>
            </a:r>
          </a:p>
          <a:p>
            <a:r>
              <a:rPr lang="en-US"/>
              <a:t>&gt;Adapt to her investment approach – direct/ through fund and sector. 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578337" eaLnBrk="0" hangingPunct="0"/>
            <a:endParaRPr lang="en-US" sz="6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11/2/2022 9:28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2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 </a:t>
            </a:r>
            <a:r>
              <a:rPr lang="fr-FR" err="1"/>
              <a:t>structured</a:t>
            </a:r>
            <a:r>
              <a:rPr lang="fr-FR"/>
              <a:t> high </a:t>
            </a:r>
            <a:r>
              <a:rPr lang="fr-FR" err="1"/>
              <a:t>lelvel</a:t>
            </a:r>
            <a:r>
              <a:rPr lang="fr-FR"/>
              <a:t> </a:t>
            </a:r>
            <a:r>
              <a:rPr lang="fr-FR" err="1"/>
              <a:t>overview</a:t>
            </a:r>
            <a:r>
              <a:rPr lang="fr-FR"/>
              <a:t> of the </a:t>
            </a:r>
            <a:r>
              <a:rPr lang="fr-FR" err="1"/>
              <a:t>factors</a:t>
            </a:r>
            <a:endParaRPr lang="fr-FR"/>
          </a:p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85FA1-E98B-D34B-8BC4-C0EDD20A07F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8137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Based </a:t>
            </a:r>
            <a:r>
              <a:rPr lang="en-US" baseline="0"/>
              <a:t>on a persona and a limited journey.</a:t>
            </a:r>
            <a:endParaRPr lang="en-US"/>
          </a:p>
          <a:p>
            <a:r>
              <a:rPr lang="en-US"/>
              <a:t>Channels chosen</a:t>
            </a:r>
            <a:r>
              <a:rPr lang="en-US" baseline="0"/>
              <a:t> on the basis of user research, make sure focus on most relevant channels.</a:t>
            </a:r>
          </a:p>
          <a:p>
            <a:endParaRPr lang="en-US" baseline="0"/>
          </a:p>
          <a:p>
            <a:r>
              <a:rPr lang="en-US" baseline="0"/>
              <a:t>AS IS</a:t>
            </a:r>
          </a:p>
          <a:p>
            <a:r>
              <a:rPr lang="en-US" baseline="0"/>
              <a:t>FUTURE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7872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11/2/2022 9:28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2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PRINT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7872" eaLnBrk="0" hangingPunct="0"/>
            <a:endParaRPr lang="en-US" sz="40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41234BA-73C7-4CCA-A261-FE501BE77335}" type="datetime8">
              <a:rPr lang="en-US" smtClean="0"/>
              <a:t>11/2/2022 9:28 AM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1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107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55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405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277F9-CE55-1A45-B5B1-3106FA7ED7A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991893"/>
            <a:ext cx="12192000" cy="553537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Content Placeholder 17"/>
          <p:cNvSpPr>
            <a:spLocks noGrp="1"/>
          </p:cNvSpPr>
          <p:nvPr>
            <p:ph sz="quarter" idx="16"/>
          </p:nvPr>
        </p:nvSpPr>
        <p:spPr>
          <a:xfrm>
            <a:off x="5018315" y="1686439"/>
            <a:ext cx="5954485" cy="130256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2667">
                <a:solidFill>
                  <a:schemeClr val="bg1"/>
                </a:solidFill>
              </a:defRPr>
            </a:lvl1pPr>
            <a:lvl2pPr marL="379191" indent="-37919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867"/>
            </a:lvl2pPr>
            <a:lvl3pPr marL="379191" indent="-37919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600"/>
            </a:lvl3pPr>
            <a:lvl4pPr marL="379191" indent="-37919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defRPr sz="12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-388265" y="2658637"/>
            <a:ext cx="4913617" cy="4913616"/>
          </a:xfrm>
          <a:prstGeom prst="ellipse">
            <a:avLst/>
          </a:prstGeom>
          <a:solidFill>
            <a:schemeClr val="accent2">
              <a:alpha val="60000"/>
            </a:schemeClr>
          </a:solidFill>
        </p:spPr>
        <p:txBody>
          <a:bodyPr tIns="0" bIns="612000" anchor="ctr" anchorCtr="0">
            <a:normAutofit/>
          </a:bodyPr>
          <a:lstStyle>
            <a:lvl1pPr algn="l">
              <a:defRPr sz="3733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text </a:t>
            </a:r>
          </a:p>
        </p:txBody>
      </p:sp>
    </p:spTree>
    <p:extLst>
      <p:ext uri="{BB962C8B-B14F-4D97-AF65-F5344CB8AC3E}">
        <p14:creationId xmlns:p14="http://schemas.microsoft.com/office/powerpoint/2010/main" val="411749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93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835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ed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703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af Gree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45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a Green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lu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5399" y="1866902"/>
            <a:ext cx="7702828" cy="2089773"/>
          </a:xfrm>
        </p:spPr>
        <p:txBody>
          <a:bodyPr anchor="b">
            <a:noAutofit/>
          </a:bodyPr>
          <a:lstStyle>
            <a:lvl1pPr algn="l">
              <a:lnSpc>
                <a:spcPts val="5280"/>
              </a:lnSpc>
              <a:defRPr sz="6400" b="1" i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3" name="Date Placeholder 6">
            <a:extLst>
              <a:ext uri="{FF2B5EF4-FFF2-40B4-BE49-F238E27FC236}">
                <a16:creationId xmlns:a16="http://schemas.microsoft.com/office/drawing/2014/main" id="{E2E999A3-B75B-CF4C-956F-9EA37150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7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190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C0F9D687-2FC9-5F4E-953A-BECA58B129F0}" type="datetimeFigureOut">
              <a:rPr lang="en-GB" smtClean="0"/>
              <a:pPr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26D2C354-26C8-7D45-A787-5B55A6DFCEE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219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FAA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8251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69823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EB5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2869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22702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E632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005106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Leaf Green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39135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82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87922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363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28AF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2009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EE39592-78C4-0B4D-9BB7-9C13E176890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6E450EB-1017-204B-91B1-D305713A2728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8457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000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ullet, Image and Colou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B63C5E-276F-DE44-A45F-A48E36DD4B40}"/>
              </a:ext>
            </a:extLst>
          </p:cNvPr>
          <p:cNvSpPr/>
          <p:nvPr userDrawn="1"/>
        </p:nvSpPr>
        <p:spPr>
          <a:xfrm>
            <a:off x="4750903" y="2113722"/>
            <a:ext cx="7437967" cy="4744279"/>
          </a:xfrm>
          <a:prstGeom prst="rect">
            <a:avLst/>
          </a:prstGeom>
          <a:solidFill>
            <a:srgbClr val="46B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44450A-DABD-3E44-9EE0-104977A6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B67D45-00EC-BA4D-AE39-BE318CCD22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ED62DF1-566A-2241-B114-C7D11700EC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9F9BE-9C2D-F947-A694-CDB2A1677A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294718" y="1648885"/>
            <a:ext cx="7437967" cy="475191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b="0" i="0">
                <a:latin typeface="Founders Grotesk Regular" panose="020B0503030202060203" pitchFamily="34" charset="77"/>
              </a:defRPr>
            </a:lvl1pPr>
          </a:lstStyle>
          <a:p>
            <a:pPr lvl="0"/>
            <a:r>
              <a:rPr lang="en-GB"/>
              <a:t>INSERT IMAGE HERE</a:t>
            </a:r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CF3FFC15-4531-0043-93A1-2B22EA98287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7660" y="1567581"/>
            <a:ext cx="3687749" cy="4833220"/>
          </a:xfrm>
        </p:spPr>
        <p:txBody>
          <a:bodyPr>
            <a:noAutofit/>
          </a:bodyPr>
          <a:lstStyle>
            <a:lvl1pPr marL="118530" indent="-118530" algn="l">
              <a:lnSpc>
                <a:spcPct val="100000"/>
              </a:lnSpc>
              <a:buFont typeface="Arial" panose="020B0604020202020204" pitchFamily="34" charset="0"/>
              <a:buChar char="•"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  <a:p>
            <a:pPr lvl="0"/>
            <a:r>
              <a:rPr lang="en-GB"/>
              <a:t>Bullet point goes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EA162AA-C948-2D4F-A9F9-3B508FC7AF5C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28918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FAAF23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64069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B5A1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718844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E63241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2962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82BE64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7850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28AF78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8613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0A535F5-1A32-9343-AD65-67C25334B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95864" y="450629"/>
            <a:ext cx="737041" cy="73704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79018E-3DE0-8B4B-B928-EBB3B8F4453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7660" y="391856"/>
            <a:ext cx="10515600" cy="1912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733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DOCUMENT TITLE GOES HERE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F039562-E697-484E-9729-F5CC1ABA20C6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27660" y="1567581"/>
            <a:ext cx="10515600" cy="48332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tabLst/>
              <a:defRPr sz="1867" b="0" i="0">
                <a:latin typeface="Founders Grotesk Light" panose="020B0303030202060203" pitchFamily="34" charset="77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5FA686B-E3F5-6745-8C10-DA9179CBF2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7660" y="873150"/>
            <a:ext cx="9753600" cy="336329"/>
          </a:xfrm>
        </p:spPr>
        <p:txBody>
          <a:bodyPr anchor="t"/>
          <a:lstStyle>
            <a:lvl1pPr>
              <a:defRPr sz="2400" b="1" i="0" spc="-27" baseline="0">
                <a:solidFill>
                  <a:srgbClr val="46B9B9"/>
                </a:solidFill>
                <a:latin typeface="Founders Grotesk Semibold" panose="020B0503030202060203" pitchFamily="34" charset="77"/>
              </a:defRPr>
            </a:lvl1pPr>
          </a:lstStyle>
          <a:p>
            <a:r>
              <a:rPr lang="en-GB"/>
              <a:t>Headline goes here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7CEDD-A4A4-EB4E-AD31-D8CD8524A926}"/>
              </a:ext>
            </a:extLst>
          </p:cNvPr>
          <p:cNvSpPr txBox="1">
            <a:spLocks/>
          </p:cNvSpPr>
          <p:nvPr userDrawn="1"/>
        </p:nvSpPr>
        <p:spPr>
          <a:xfrm>
            <a:off x="-1" y="6466144"/>
            <a:ext cx="412577" cy="391856"/>
          </a:xfrm>
          <a:prstGeom prst="rect">
            <a:avLst/>
          </a:prstGeom>
        </p:spPr>
        <p:txBody>
          <a:bodyPr vert="horz" lIns="121920" tIns="60960" rIns="121920" bIns="60960" rtlCol="0" anchor="t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F4AB90-28C3-6A42-8FCF-EBF62051120A}" type="slidenum">
              <a:rPr lang="en-US" sz="800" b="0" i="0" smtClean="0">
                <a:solidFill>
                  <a:schemeClr val="tx1"/>
                </a:solidFill>
                <a:latin typeface="Founders Grotesk Regular" panose="020B0503030202060203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Founders Grotesk Regular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0488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FAAF23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55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EB5A19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81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E63241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4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690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f Green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82BE64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83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 Green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28AF78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E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7A90B7E-1797-1F4B-BF2C-97D96DDEB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991" y="451679"/>
            <a:ext cx="966304" cy="96630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5399" y="3830947"/>
            <a:ext cx="3822135" cy="525557"/>
          </a:xfrm>
        </p:spPr>
        <p:txBody>
          <a:bodyPr>
            <a:noAutofit/>
          </a:bodyPr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Right click the slide in the menu to the left and select ‘layout’ to change theme colour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050FA-7D71-5A4C-8CA9-E34A4D65D8D2}"/>
              </a:ext>
            </a:extLst>
          </p:cNvPr>
          <p:cNvSpPr txBox="1"/>
          <p:nvPr userDrawn="1"/>
        </p:nvSpPr>
        <p:spPr>
          <a:xfrm>
            <a:off x="1298717" y="2861395"/>
            <a:ext cx="7520609" cy="758933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6400" b="1" i="0">
                <a:solidFill>
                  <a:srgbClr val="46B9B9"/>
                </a:solidFill>
                <a:latin typeface="Founders Grotesk Semibold" panose="020B0503030202060203" pitchFamily="34" charset="77"/>
              </a:rPr>
              <a:t>Thank you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36F1486E-C6B5-0E42-8E71-1FB03CB26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399" y="6170511"/>
            <a:ext cx="2743200" cy="365125"/>
          </a:xfrm>
        </p:spPr>
        <p:txBody>
          <a:bodyPr/>
          <a:lstStyle/>
          <a:p>
            <a:fld id="{B6A6BCB9-BB4A-E849-8765-7B00EEDFE800}" type="datetime1">
              <a:rPr lang="en-GB" smtClean="0"/>
              <a:t>02/11/2022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6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35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073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625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732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7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9D687-2FC9-5F4E-953A-BECA58B129F0}" type="datetimeFigureOut">
              <a:rPr lang="en-GB" smtClean="0"/>
              <a:t>02/11/2022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2C354-26C8-7D45-A787-5B55A6DFCE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763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E1FAD07-5DDF-0AAA-ED90-0FEB1A6660DD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2C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0F9D687-2FC9-5F4E-953A-BECA58B129F0}" type="datetimeFigureOut">
              <a:rPr lang="en-GB" smtClean="0"/>
              <a:pPr/>
              <a:t>02/11/2022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6D2C354-26C8-7D45-A787-5B55A6DFCEE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160A3D-407C-47E9-2D65-546BB1891196}"/>
              </a:ext>
            </a:extLst>
          </p:cNvPr>
          <p:cNvCxnSpPr>
            <a:cxnSpLocks/>
          </p:cNvCxnSpPr>
          <p:nvPr userDrawn="1"/>
        </p:nvCxnSpPr>
        <p:spPr>
          <a:xfrm>
            <a:off x="169643" y="1415028"/>
            <a:ext cx="11727496" cy="0"/>
          </a:xfrm>
          <a:prstGeom prst="line">
            <a:avLst/>
          </a:prstGeom>
          <a:ln w="9525">
            <a:solidFill>
              <a:srgbClr val="28B4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401DE41-ACD6-7ADD-6D12-D8371E1E22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7889" r="27888" b="20405"/>
          <a:stretch/>
        </p:blipFill>
        <p:spPr>
          <a:xfrm>
            <a:off x="9949070" y="0"/>
            <a:ext cx="2219739" cy="20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28B43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02/11/2022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6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02/11/2022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1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02/11/2022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4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Founders Grotesk Regular" panose="020B0503030202060203" pitchFamily="34" charset="77"/>
              </a:defRPr>
            </a:lvl1pPr>
          </a:lstStyle>
          <a:p>
            <a:fld id="{E2DFC5B9-871B-BD4E-8754-755243EA5543}" type="datetime1">
              <a:rPr lang="en-GB" smtClean="0"/>
              <a:t>02/11/2022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ounders Grotesk Regular" panose="020B0503030202060203" pitchFamily="34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Founders Grotesk Regular" panose="020B0503030202060203" pitchFamily="34" charset="77"/>
              </a:defRPr>
            </a:lvl1pPr>
          </a:lstStyle>
          <a:p>
            <a:fld id="{8E6B18A7-7571-5A48-9481-0266D903C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3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</p:sldLayoutIdLst>
  <p:hf sldNum="0"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333" b="1" i="0" kern="1200">
          <a:solidFill>
            <a:schemeClr val="tx1"/>
          </a:solidFill>
          <a:latin typeface="Founders Grotesk Semibold" panose="020B050303020206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unders Grotesk Regular" panose="020B050303020206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f"/><Relationship Id="rId7" Type="http://schemas.openxmlformats.org/officeDocument/2006/relationships/image" Target="../media/image1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tif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tiff"/><Relationship Id="rId5" Type="http://schemas.openxmlformats.org/officeDocument/2006/relationships/image" Target="../media/image24.png"/><Relationship Id="rId1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CE7C3D6-AEFE-2F9E-FBD7-9BAB5769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03" y="0"/>
            <a:ext cx="12227777" cy="68602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958ED-FF92-2F9E-371D-9FC6FB8B8353}"/>
              </a:ext>
            </a:extLst>
          </p:cNvPr>
          <p:cNvSpPr txBox="1"/>
          <p:nvPr/>
        </p:nvSpPr>
        <p:spPr>
          <a:xfrm>
            <a:off x="390292" y="1824205"/>
            <a:ext cx="3267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cohort workshop event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0ED35-9994-6DCC-51A7-2633D6EA0B4E}"/>
              </a:ext>
            </a:extLst>
          </p:cNvPr>
          <p:cNvSpPr txBox="1"/>
          <p:nvPr/>
        </p:nvSpPr>
        <p:spPr>
          <a:xfrm>
            <a:off x="1449658" y="5717652"/>
            <a:ext cx="960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en-GB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22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October 2022</a:t>
            </a:r>
          </a:p>
        </p:txBody>
      </p:sp>
    </p:spTree>
    <p:extLst>
      <p:ext uri="{BB962C8B-B14F-4D97-AF65-F5344CB8AC3E}">
        <p14:creationId xmlns:p14="http://schemas.microsoft.com/office/powerpoint/2010/main" val="1371935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49C06-BBD5-44AC-83BC-DFE7532D88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747480-045F-414B-B19F-53E2F087AA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B277F9-CE55-1A45-B5B1-3106FA7ED7AB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57DE4F4-EE26-47EE-BF00-A9708ABF53D7}"/>
              </a:ext>
            </a:extLst>
          </p:cNvPr>
          <p:cNvGraphicFramePr>
            <a:graphicFrameLocks noGrp="1"/>
          </p:cNvGraphicFramePr>
          <p:nvPr>
            <p:ph sz="quarter" idx="16"/>
            <p:extLst>
              <p:ext uri="{D42A27DB-BD31-4B8C-83A1-F6EECF244321}">
                <p14:modId xmlns:p14="http://schemas.microsoft.com/office/powerpoint/2010/main" val="1810056388"/>
              </p:ext>
            </p:extLst>
          </p:nvPr>
        </p:nvGraphicFramePr>
        <p:xfrm>
          <a:off x="5040086" y="1369253"/>
          <a:ext cx="6014720" cy="42841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0728">
                  <a:extLst>
                    <a:ext uri="{9D8B030D-6E8A-4147-A177-3AD203B41FA5}">
                      <a16:colId xmlns:a16="http://schemas.microsoft.com/office/drawing/2014/main" val="716719114"/>
                    </a:ext>
                  </a:extLst>
                </a:gridCol>
                <a:gridCol w="4773992">
                  <a:extLst>
                    <a:ext uri="{9D8B030D-6E8A-4147-A177-3AD203B41FA5}">
                      <a16:colId xmlns:a16="http://schemas.microsoft.com/office/drawing/2014/main" val="4255843290"/>
                    </a:ext>
                  </a:extLst>
                </a:gridCol>
              </a:tblGrid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14:00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Intros &amp; Ice breaker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3235885971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14:10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Psychological barriers to climate action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4137318146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14:30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Methods to understand your users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759294891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15:00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BREAK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2148559143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15:05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Persona mapping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3641206422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15:25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User journey mapping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3070610944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15:45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US" sz="1500" b="1">
                          <a:solidFill>
                            <a:schemeClr val="bg1"/>
                          </a:solidFill>
                          <a:effectLst/>
                        </a:rPr>
                        <a:t>Other research methods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1337097006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15:50</a:t>
                      </a: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500" b="1">
                          <a:solidFill>
                            <a:schemeClr val="bg1"/>
                          </a:solidFill>
                          <a:effectLst/>
                        </a:rPr>
                        <a:t>Next steps</a:t>
                      </a: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239514974"/>
                  </a:ext>
                </a:extLst>
              </a:tr>
              <a:tr h="476016">
                <a:tc>
                  <a:txBody>
                    <a:bodyPr/>
                    <a:lstStyle/>
                    <a:p>
                      <a:pPr rtl="0" fontAlgn="b"/>
                      <a:endParaRPr lang="en-GB" sz="15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30480" marR="30480" marT="20320" marB="20320" anchor="b"/>
                </a:tc>
                <a:tc>
                  <a:txBody>
                    <a:bodyPr/>
                    <a:lstStyle/>
                    <a:p>
                      <a:pPr rtl="0" fontAlgn="b"/>
                      <a:endParaRPr lang="en-US" sz="15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20320" marB="20320" anchor="b"/>
                </a:tc>
                <a:extLst>
                  <a:ext uri="{0D108BD9-81ED-4DB2-BD59-A6C34878D82A}">
                    <a16:rowId xmlns:a16="http://schemas.microsoft.com/office/drawing/2014/main" val="1715232364"/>
                  </a:ext>
                </a:extLst>
              </a:tr>
            </a:tbl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498AC97-DCD8-4B29-9CF7-BF50436519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-388265" y="2077172"/>
            <a:ext cx="4913617" cy="4913616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11466"/>
              <a:t>Understanding your users </a:t>
            </a:r>
          </a:p>
          <a:p>
            <a:pPr algn="ctr"/>
            <a:r>
              <a:rPr lang="en-US" sz="3867" i="1"/>
              <a:t>TEMPLATES</a:t>
            </a:r>
            <a:endParaRPr lang="en-GB" sz="3867"/>
          </a:p>
          <a:p>
            <a:pPr algn="ctr"/>
            <a:endParaRPr lang="fr-FR" sz="2400" i="1"/>
          </a:p>
        </p:txBody>
      </p:sp>
    </p:spTree>
    <p:extLst>
      <p:ext uri="{BB962C8B-B14F-4D97-AF65-F5344CB8AC3E}">
        <p14:creationId xmlns:p14="http://schemas.microsoft.com/office/powerpoint/2010/main" val="2220459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EB09C8-C919-7C8D-17BB-DC05B5448BC3}"/>
              </a:ext>
            </a:extLst>
          </p:cNvPr>
          <p:cNvSpPr/>
          <p:nvPr/>
        </p:nvSpPr>
        <p:spPr>
          <a:xfrm>
            <a:off x="10058400" y="5020"/>
            <a:ext cx="2148781" cy="22592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5200790" y="4349097"/>
            <a:ext cx="2961636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Pain points/challenges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226" y="4349097"/>
            <a:ext cx="3437087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5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Objectives and motivations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761" y="573549"/>
            <a:ext cx="6996812" cy="291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2856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0667E-9F24-E34F-B299-5882992D419D}"/>
              </a:ext>
            </a:extLst>
          </p:cNvPr>
          <p:cNvSpPr/>
          <p:nvPr/>
        </p:nvSpPr>
        <p:spPr>
          <a:xfrm>
            <a:off x="1620535" y="2864745"/>
            <a:ext cx="1995375" cy="1292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6358F6-2B15-CF4F-85C8-4BFF621B566B}"/>
              </a:ext>
            </a:extLst>
          </p:cNvPr>
          <p:cNvSpPr/>
          <p:nvPr/>
        </p:nvSpPr>
        <p:spPr>
          <a:xfrm>
            <a:off x="3810760" y="1837683"/>
            <a:ext cx="2313496" cy="23243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 err="1"/>
              <a:t>vb</a:t>
            </a:r>
            <a:endParaRPr lang="fr-FR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371D6-BBCB-6146-8697-D8FE6A380C1B}"/>
              </a:ext>
            </a:extLst>
          </p:cNvPr>
          <p:cNvSpPr/>
          <p:nvPr/>
        </p:nvSpPr>
        <p:spPr>
          <a:xfrm>
            <a:off x="6338260" y="2113154"/>
            <a:ext cx="4238192" cy="20488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F73DE-7473-B547-9043-FF04D984729C}"/>
              </a:ext>
            </a:extLst>
          </p:cNvPr>
          <p:cNvSpPr/>
          <p:nvPr/>
        </p:nvSpPr>
        <p:spPr>
          <a:xfrm>
            <a:off x="1611986" y="4349095"/>
            <a:ext cx="3437087" cy="191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93FFA-4AC3-0248-B1B9-2721671284F7}"/>
              </a:ext>
            </a:extLst>
          </p:cNvPr>
          <p:cNvSpPr/>
          <p:nvPr/>
        </p:nvSpPr>
        <p:spPr>
          <a:xfrm>
            <a:off x="5201977" y="4349096"/>
            <a:ext cx="2961636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8833" y="1838873"/>
            <a:ext cx="4248744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Information sources and touchpoints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E40A-C2C4-0346-849B-1605B688341E}"/>
              </a:ext>
            </a:extLst>
          </p:cNvPr>
          <p:cNvSpPr txBox="1"/>
          <p:nvPr/>
        </p:nvSpPr>
        <p:spPr>
          <a:xfrm>
            <a:off x="1647837" y="2946998"/>
            <a:ext cx="1805227" cy="11317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1"/>
              <a:t>30s</a:t>
            </a:r>
          </a:p>
          <a:p>
            <a:r>
              <a:rPr lang="en-US" sz="1351"/>
              <a:t>Single</a:t>
            </a:r>
          </a:p>
          <a:p>
            <a:r>
              <a:rPr lang="en-US" sz="1351"/>
              <a:t>Lives in a European capital</a:t>
            </a:r>
          </a:p>
          <a:p>
            <a:endParaRPr lang="en-US" sz="135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53C51-DB9B-4170-A001-EACD5DA391C3}"/>
              </a:ext>
            </a:extLst>
          </p:cNvPr>
          <p:cNvSpPr txBox="1"/>
          <p:nvPr/>
        </p:nvSpPr>
        <p:spPr>
          <a:xfrm>
            <a:off x="1647837" y="1537600"/>
            <a:ext cx="604589" cy="300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1"/>
              <a:t>Photo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0074B-2FAE-4172-8E79-47BE29CD701C}"/>
              </a:ext>
            </a:extLst>
          </p:cNvPr>
          <p:cNvSpPr txBox="1"/>
          <p:nvPr/>
        </p:nvSpPr>
        <p:spPr>
          <a:xfrm>
            <a:off x="1705539" y="4747404"/>
            <a:ext cx="329728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Lobby people in power to bring systemic changes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Wants to influence more the Family Office to have active impact investment and measurement.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Invest in people who know what they’re doing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020E51-75B1-4D1B-986C-B57DF74E1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b="15482"/>
          <a:stretch/>
        </p:blipFill>
        <p:spPr bwMode="auto">
          <a:xfrm>
            <a:off x="1620226" y="1089499"/>
            <a:ext cx="1995375" cy="167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A30AB6A-FFB8-4176-BAA5-23ECB8145632}"/>
              </a:ext>
            </a:extLst>
          </p:cNvPr>
          <p:cNvSpPr txBox="1"/>
          <p:nvPr/>
        </p:nvSpPr>
        <p:spPr>
          <a:xfrm>
            <a:off x="3824549" y="1877329"/>
            <a:ext cx="22714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/>
              <a:t>Jasmine’s family founded a leading retail group.</a:t>
            </a:r>
          </a:p>
          <a:p>
            <a:r>
              <a:rPr lang="en-US" sz="1200"/>
              <a:t>A family office was created following its sale. Since her late twenties, she has been using capital inherited for philanthropy and impact investment. Also involved in activism and lobbying for good.</a:t>
            </a:r>
          </a:p>
          <a:p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567EF-0A65-4BE4-9D37-B390F9911860}"/>
              </a:ext>
            </a:extLst>
          </p:cNvPr>
          <p:cNvSpPr/>
          <p:nvPr/>
        </p:nvSpPr>
        <p:spPr>
          <a:xfrm>
            <a:off x="6338261" y="2218414"/>
            <a:ext cx="4068932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Next gen education programs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Fellow impact investors and Next Gen investors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Credible sources (Impact assets 50)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General media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Social media (Twitter, FB, Linked In…)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A6683-46F2-4EA7-920A-A8647E9282A6}"/>
              </a:ext>
            </a:extLst>
          </p:cNvPr>
          <p:cNvSpPr/>
          <p:nvPr/>
        </p:nvSpPr>
        <p:spPr>
          <a:xfrm>
            <a:off x="1545282" y="516965"/>
            <a:ext cx="4224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pc="-15">
                <a:solidFill>
                  <a:schemeClr val="accent2"/>
                </a:solidFill>
              </a:rPr>
              <a:t>Jasmine, the fired up next gen investor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2EC393F-F8BD-4DAF-A47B-6FB6AC84B5E7}"/>
              </a:ext>
            </a:extLst>
          </p:cNvPr>
          <p:cNvSpPr/>
          <p:nvPr/>
        </p:nvSpPr>
        <p:spPr>
          <a:xfrm>
            <a:off x="7309167" y="202492"/>
            <a:ext cx="4475776" cy="1091397"/>
          </a:xfrm>
          <a:prstGeom prst="wedgeRoundRectCallout">
            <a:avLst>
              <a:gd name="adj1" fmla="val -55383"/>
              <a:gd name="adj2" fmla="val -21554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>
                <a:solidFill>
                  <a:schemeClr val="bg1"/>
                </a:solidFill>
              </a:rPr>
              <a:t>I’m doing my best to invest for good as there’s too little money flowing in high-impact solutions and too much impact washing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E90B5-B727-4938-AC07-FDD30C222D91}"/>
              </a:ext>
            </a:extLst>
          </p:cNvPr>
          <p:cNvSpPr/>
          <p:nvPr/>
        </p:nvSpPr>
        <p:spPr>
          <a:xfrm>
            <a:off x="8297661" y="4349099"/>
            <a:ext cx="2282355" cy="27428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Daily</a:t>
            </a:r>
            <a:r>
              <a:rPr lang="en-US" sz="1961" b="1" spc="-2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 </a:t>
            </a: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43A2E-7E44-40EF-9143-8F0505CB7138}"/>
              </a:ext>
            </a:extLst>
          </p:cNvPr>
          <p:cNvSpPr/>
          <p:nvPr/>
        </p:nvSpPr>
        <p:spPr>
          <a:xfrm>
            <a:off x="8297661" y="4349096"/>
            <a:ext cx="2282355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D4703-A3F4-4EDB-AF08-2542A8FE3610}"/>
              </a:ext>
            </a:extLst>
          </p:cNvPr>
          <p:cNvSpPr txBox="1"/>
          <p:nvPr/>
        </p:nvSpPr>
        <p:spPr>
          <a:xfrm>
            <a:off x="8297661" y="4699151"/>
            <a:ext cx="2109531" cy="131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Works mainly from home 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Meets a lot of people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Likes to exercise and enjoy socializing with friends</a:t>
            </a:r>
          </a:p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Goes to a lot of networking events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2F253-F19F-461C-8ED5-255702A00830}"/>
              </a:ext>
            </a:extLst>
          </p:cNvPr>
          <p:cNvSpPr/>
          <p:nvPr/>
        </p:nvSpPr>
        <p:spPr>
          <a:xfrm rot="20406283">
            <a:off x="7245" y="70894"/>
            <a:ext cx="1405545" cy="8921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/>
              <a:t>PERSONA EXAMPLE /</a:t>
            </a:r>
          </a:p>
          <a:p>
            <a:pPr algn="ctr"/>
            <a:r>
              <a:rPr lang="fr-FR" sz="1400"/>
              <a:t>FIN TECH</a:t>
            </a:r>
          </a:p>
        </p:txBody>
      </p:sp>
    </p:spTree>
    <p:extLst>
      <p:ext uri="{BB962C8B-B14F-4D97-AF65-F5344CB8AC3E}">
        <p14:creationId xmlns:p14="http://schemas.microsoft.com/office/powerpoint/2010/main" val="179199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CA5FFA-DBB3-0E26-058C-F2FB5530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My personas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79158-024F-C46E-5214-00265F9D76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Primary persona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DE411A-FD73-20CE-E9E1-CA11EADDC2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91D87D-26AD-F440-034D-1EB4E821B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err="1"/>
              <a:t>Secondary</a:t>
            </a:r>
            <a:r>
              <a:rPr lang="fr-FR"/>
              <a:t> persona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B91861-A11A-F628-D568-CD9D07D0B03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537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200790" y="4349097"/>
            <a:ext cx="2961636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Pain points/challenges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226" y="4349097"/>
            <a:ext cx="3437087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5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Objectives and motivations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761" y="573549"/>
            <a:ext cx="6996812" cy="291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2856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0667E-9F24-E34F-B299-5882992D419D}"/>
              </a:ext>
            </a:extLst>
          </p:cNvPr>
          <p:cNvSpPr/>
          <p:nvPr/>
        </p:nvSpPr>
        <p:spPr>
          <a:xfrm>
            <a:off x="1620535" y="2864745"/>
            <a:ext cx="1995375" cy="1292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6358F6-2B15-CF4F-85C8-4BFF621B566B}"/>
              </a:ext>
            </a:extLst>
          </p:cNvPr>
          <p:cNvSpPr/>
          <p:nvPr/>
        </p:nvSpPr>
        <p:spPr>
          <a:xfrm>
            <a:off x="3810760" y="1837683"/>
            <a:ext cx="2313496" cy="23243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 err="1"/>
              <a:t>vb</a:t>
            </a:r>
            <a:endParaRPr lang="fr-FR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371D6-BBCB-6146-8697-D8FE6A380C1B}"/>
              </a:ext>
            </a:extLst>
          </p:cNvPr>
          <p:cNvSpPr/>
          <p:nvPr/>
        </p:nvSpPr>
        <p:spPr>
          <a:xfrm>
            <a:off x="6338260" y="2113154"/>
            <a:ext cx="4238192" cy="20488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F73DE-7473-B547-9043-FF04D984729C}"/>
              </a:ext>
            </a:extLst>
          </p:cNvPr>
          <p:cNvSpPr/>
          <p:nvPr/>
        </p:nvSpPr>
        <p:spPr>
          <a:xfrm>
            <a:off x="1611986" y="4349095"/>
            <a:ext cx="3437087" cy="191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93FFA-4AC3-0248-B1B9-2721671284F7}"/>
              </a:ext>
            </a:extLst>
          </p:cNvPr>
          <p:cNvSpPr/>
          <p:nvPr/>
        </p:nvSpPr>
        <p:spPr>
          <a:xfrm>
            <a:off x="5201977" y="4349096"/>
            <a:ext cx="2961636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8833" y="1838873"/>
            <a:ext cx="4248744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Information sources and touchpoints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E40A-C2C4-0346-849B-1605B688341E}"/>
              </a:ext>
            </a:extLst>
          </p:cNvPr>
          <p:cNvSpPr txBox="1"/>
          <p:nvPr/>
        </p:nvSpPr>
        <p:spPr>
          <a:xfrm>
            <a:off x="1647837" y="2946997"/>
            <a:ext cx="1805227" cy="50808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350"/>
              <a:t>Demographics</a:t>
            </a:r>
            <a:endParaRPr lang="en-US" sz="1351"/>
          </a:p>
          <a:p>
            <a:endParaRPr lang="en-US" sz="135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53C51-DB9B-4170-A001-EACD5DA391C3}"/>
              </a:ext>
            </a:extLst>
          </p:cNvPr>
          <p:cNvSpPr txBox="1"/>
          <p:nvPr/>
        </p:nvSpPr>
        <p:spPr>
          <a:xfrm>
            <a:off x="1647837" y="1537600"/>
            <a:ext cx="604589" cy="300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1"/>
              <a:t>Photo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0074B-2FAE-4172-8E79-47BE29CD701C}"/>
              </a:ext>
            </a:extLst>
          </p:cNvPr>
          <p:cNvSpPr txBox="1"/>
          <p:nvPr/>
        </p:nvSpPr>
        <p:spPr>
          <a:xfrm>
            <a:off x="1705539" y="4747405"/>
            <a:ext cx="32972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8F1533-CDBB-441C-8830-C5640D03152D}"/>
              </a:ext>
            </a:extLst>
          </p:cNvPr>
          <p:cNvSpPr txBox="1"/>
          <p:nvPr/>
        </p:nvSpPr>
        <p:spPr>
          <a:xfrm>
            <a:off x="5192549" y="4711462"/>
            <a:ext cx="29616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30AB6A-FFB8-4176-BAA5-23ECB8145632}"/>
              </a:ext>
            </a:extLst>
          </p:cNvPr>
          <p:cNvSpPr txBox="1"/>
          <p:nvPr/>
        </p:nvSpPr>
        <p:spPr>
          <a:xfrm>
            <a:off x="3778645" y="1895691"/>
            <a:ext cx="22714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/>
              <a:t>xx</a:t>
            </a:r>
          </a:p>
          <a:p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567EF-0A65-4BE4-9D37-B390F9911860}"/>
              </a:ext>
            </a:extLst>
          </p:cNvPr>
          <p:cNvSpPr/>
          <p:nvPr/>
        </p:nvSpPr>
        <p:spPr>
          <a:xfrm>
            <a:off x="6338261" y="2218413"/>
            <a:ext cx="406893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xx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A6683-46F2-4EA7-920A-A8647E9282A6}"/>
              </a:ext>
            </a:extLst>
          </p:cNvPr>
          <p:cNvSpPr/>
          <p:nvPr/>
        </p:nvSpPr>
        <p:spPr>
          <a:xfrm>
            <a:off x="1545282" y="516965"/>
            <a:ext cx="270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pc="-15">
                <a:solidFill>
                  <a:schemeClr val="accent2"/>
                </a:solidFill>
              </a:rPr>
              <a:t>Name, short description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2EC393F-F8BD-4DAF-A47B-6FB6AC84B5E7}"/>
              </a:ext>
            </a:extLst>
          </p:cNvPr>
          <p:cNvSpPr/>
          <p:nvPr/>
        </p:nvSpPr>
        <p:spPr>
          <a:xfrm>
            <a:off x="6686843" y="202492"/>
            <a:ext cx="5276584" cy="1091397"/>
          </a:xfrm>
          <a:prstGeom prst="wedgeRoundRectCallout">
            <a:avLst>
              <a:gd name="adj1" fmla="val -55383"/>
              <a:gd name="adj2" fmla="val -21554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>
                <a:solidFill>
                  <a:schemeClr val="bg1"/>
                </a:solidFill>
              </a:rPr>
              <a:t>quote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E90B5-B727-4938-AC07-FDD30C222D91}"/>
              </a:ext>
            </a:extLst>
          </p:cNvPr>
          <p:cNvSpPr/>
          <p:nvPr/>
        </p:nvSpPr>
        <p:spPr>
          <a:xfrm>
            <a:off x="8297661" y="4349099"/>
            <a:ext cx="2282355" cy="27428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Daily</a:t>
            </a:r>
            <a:r>
              <a:rPr lang="en-US" sz="1961" b="1" spc="-2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 </a:t>
            </a: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43A2E-7E44-40EF-9143-8F0505CB7138}"/>
              </a:ext>
            </a:extLst>
          </p:cNvPr>
          <p:cNvSpPr/>
          <p:nvPr/>
        </p:nvSpPr>
        <p:spPr>
          <a:xfrm>
            <a:off x="8297661" y="4349096"/>
            <a:ext cx="2282355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D4703-A3F4-4EDB-AF08-2542A8FE3610}"/>
              </a:ext>
            </a:extLst>
          </p:cNvPr>
          <p:cNvSpPr txBox="1"/>
          <p:nvPr/>
        </p:nvSpPr>
        <p:spPr>
          <a:xfrm>
            <a:off x="8297661" y="4699151"/>
            <a:ext cx="210953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xx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2F253-F19F-461C-8ED5-255702A00830}"/>
              </a:ext>
            </a:extLst>
          </p:cNvPr>
          <p:cNvSpPr/>
          <p:nvPr/>
        </p:nvSpPr>
        <p:spPr>
          <a:xfrm rot="20819040">
            <a:off x="89932" y="-11307"/>
            <a:ext cx="1428243" cy="2047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/>
              <a:t>TEMPLATE TO FILL</a:t>
            </a:r>
          </a:p>
          <a:p>
            <a:pPr algn="ctr"/>
            <a:r>
              <a:rPr lang="fr-FR" sz="1400"/>
              <a:t>15 min</a:t>
            </a:r>
          </a:p>
        </p:txBody>
      </p:sp>
      <p:pic>
        <p:nvPicPr>
          <p:cNvPr id="7" name="Graphic 6" descr="Signature outline">
            <a:extLst>
              <a:ext uri="{FF2B5EF4-FFF2-40B4-BE49-F238E27FC236}">
                <a16:creationId xmlns:a16="http://schemas.microsoft.com/office/drawing/2014/main" id="{83346D0D-1E18-4CFF-99FC-38BEA1C7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17" y="764032"/>
            <a:ext cx="1104513" cy="1104513"/>
          </a:xfrm>
          <a:prstGeom prst="rect">
            <a:avLst/>
          </a:prstGeom>
        </p:spPr>
      </p:pic>
      <p:pic>
        <p:nvPicPr>
          <p:cNvPr id="10" name="Graphic 9" descr="Female Profile with solid fill">
            <a:extLst>
              <a:ext uri="{FF2B5EF4-FFF2-40B4-BE49-F238E27FC236}">
                <a16:creationId xmlns:a16="http://schemas.microsoft.com/office/drawing/2014/main" id="{26234E93-AFDA-424E-88D5-85EFA584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8621" y="148386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200790" y="4349097"/>
            <a:ext cx="2961636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Pain points/challenges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20226" y="4349097"/>
            <a:ext cx="3437087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5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Objectives and motivations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810761" y="573549"/>
            <a:ext cx="6996812" cy="29121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2856" anchor="t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71" b="1" spc="-15">
              <a:solidFill>
                <a:srgbClr val="0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B0667E-9F24-E34F-B299-5882992D419D}"/>
              </a:ext>
            </a:extLst>
          </p:cNvPr>
          <p:cNvSpPr/>
          <p:nvPr/>
        </p:nvSpPr>
        <p:spPr>
          <a:xfrm>
            <a:off x="1620535" y="2864745"/>
            <a:ext cx="1995375" cy="129277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6358F6-2B15-CF4F-85C8-4BFF621B566B}"/>
              </a:ext>
            </a:extLst>
          </p:cNvPr>
          <p:cNvSpPr/>
          <p:nvPr/>
        </p:nvSpPr>
        <p:spPr>
          <a:xfrm>
            <a:off x="3810760" y="1837683"/>
            <a:ext cx="2313496" cy="232433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 err="1"/>
              <a:t>vb</a:t>
            </a:r>
            <a:endParaRPr lang="fr-FR" sz="135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F371D6-BBCB-6146-8697-D8FE6A380C1B}"/>
              </a:ext>
            </a:extLst>
          </p:cNvPr>
          <p:cNvSpPr/>
          <p:nvPr/>
        </p:nvSpPr>
        <p:spPr>
          <a:xfrm>
            <a:off x="6338260" y="2113154"/>
            <a:ext cx="4238192" cy="20488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1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AF73DE-7473-B547-9043-FF04D984729C}"/>
              </a:ext>
            </a:extLst>
          </p:cNvPr>
          <p:cNvSpPr/>
          <p:nvPr/>
        </p:nvSpPr>
        <p:spPr>
          <a:xfrm>
            <a:off x="1611986" y="4349095"/>
            <a:ext cx="3437087" cy="19106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D93FFA-4AC3-0248-B1B9-2721671284F7}"/>
              </a:ext>
            </a:extLst>
          </p:cNvPr>
          <p:cNvSpPr/>
          <p:nvPr/>
        </p:nvSpPr>
        <p:spPr>
          <a:xfrm>
            <a:off x="5201977" y="4349096"/>
            <a:ext cx="2961636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1"/>
              <a:t>v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328833" y="1838873"/>
            <a:ext cx="4248744" cy="274281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451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Information sources and touchpoints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FE40A-C2C4-0346-849B-1605B688341E}"/>
              </a:ext>
            </a:extLst>
          </p:cNvPr>
          <p:cNvSpPr txBox="1"/>
          <p:nvPr/>
        </p:nvSpPr>
        <p:spPr>
          <a:xfrm>
            <a:off x="1647837" y="2946997"/>
            <a:ext cx="1805227" cy="5080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51"/>
              <a:t>Demographics</a:t>
            </a:r>
          </a:p>
          <a:p>
            <a:endParaRPr lang="en-US" sz="135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E53C51-DB9B-4170-A001-EACD5DA391C3}"/>
              </a:ext>
            </a:extLst>
          </p:cNvPr>
          <p:cNvSpPr txBox="1"/>
          <p:nvPr/>
        </p:nvSpPr>
        <p:spPr>
          <a:xfrm>
            <a:off x="1647837" y="1537600"/>
            <a:ext cx="604589" cy="3002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1"/>
              <a:t>Photo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70074B-2FAE-4172-8E79-47BE29CD701C}"/>
              </a:ext>
            </a:extLst>
          </p:cNvPr>
          <p:cNvSpPr txBox="1"/>
          <p:nvPr/>
        </p:nvSpPr>
        <p:spPr>
          <a:xfrm>
            <a:off x="1705539" y="4747405"/>
            <a:ext cx="329728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200"/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E8F1533-CDBB-441C-8830-C5640D03152D}"/>
              </a:ext>
            </a:extLst>
          </p:cNvPr>
          <p:cNvSpPr txBox="1"/>
          <p:nvPr/>
        </p:nvSpPr>
        <p:spPr>
          <a:xfrm>
            <a:off x="5192549" y="4711462"/>
            <a:ext cx="296163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10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30AB6A-FFB8-4176-BAA5-23ECB8145632}"/>
              </a:ext>
            </a:extLst>
          </p:cNvPr>
          <p:cNvSpPr txBox="1"/>
          <p:nvPr/>
        </p:nvSpPr>
        <p:spPr>
          <a:xfrm>
            <a:off x="3778645" y="1895691"/>
            <a:ext cx="22714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/>
              <a:t>xx</a:t>
            </a:r>
          </a:p>
          <a:p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4567EF-0A65-4BE4-9D37-B390F9911860}"/>
              </a:ext>
            </a:extLst>
          </p:cNvPr>
          <p:cNvSpPr/>
          <p:nvPr/>
        </p:nvSpPr>
        <p:spPr>
          <a:xfrm>
            <a:off x="6338261" y="2218413"/>
            <a:ext cx="4068932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351"/>
              <a:t>xx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A6683-46F2-4EA7-920A-A8647E9282A6}"/>
              </a:ext>
            </a:extLst>
          </p:cNvPr>
          <p:cNvSpPr/>
          <p:nvPr/>
        </p:nvSpPr>
        <p:spPr>
          <a:xfrm>
            <a:off x="1545282" y="516965"/>
            <a:ext cx="2707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spc="-15">
                <a:solidFill>
                  <a:schemeClr val="accent2"/>
                </a:solidFill>
              </a:rPr>
              <a:t>Name, short description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2EC393F-F8BD-4DAF-A47B-6FB6AC84B5E7}"/>
              </a:ext>
            </a:extLst>
          </p:cNvPr>
          <p:cNvSpPr/>
          <p:nvPr/>
        </p:nvSpPr>
        <p:spPr>
          <a:xfrm>
            <a:off x="6686843" y="202492"/>
            <a:ext cx="5276584" cy="1091397"/>
          </a:xfrm>
          <a:prstGeom prst="wedgeRoundRectCallout">
            <a:avLst>
              <a:gd name="adj1" fmla="val -55383"/>
              <a:gd name="adj2" fmla="val -21554"/>
              <a:gd name="adj3" fmla="val 16667"/>
            </a:avLst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>
                <a:solidFill>
                  <a:schemeClr val="bg1"/>
                </a:solidFill>
              </a:rPr>
              <a:t>quote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5EE90B5-B727-4938-AC07-FDD30C222D91}"/>
              </a:ext>
            </a:extLst>
          </p:cNvPr>
          <p:cNvSpPr/>
          <p:nvPr/>
        </p:nvSpPr>
        <p:spPr>
          <a:xfrm>
            <a:off x="8297661" y="4349099"/>
            <a:ext cx="2282355" cy="274280"/>
          </a:xfrm>
          <a:prstGeom prst="rect">
            <a:avLst/>
          </a:prstGeom>
          <a:solidFill>
            <a:schemeClr val="accent2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80000"/>
            </a:pP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Daily</a:t>
            </a:r>
            <a:r>
              <a:rPr lang="en-US" sz="1961" b="1" spc="-20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 </a:t>
            </a:r>
            <a:r>
              <a:rPr lang="en-US" sz="1471" b="1" spc="-15">
                <a:gradFill>
                  <a:gsLst>
                    <a:gs pos="38000">
                      <a:srgbClr val="FFFFFF"/>
                    </a:gs>
                    <a:gs pos="76000">
                      <a:srgbClr val="FFFFFF"/>
                    </a:gs>
                  </a:gsLst>
                  <a:lin ang="16200000" scaled="1"/>
                </a:gradFill>
              </a:rPr>
              <a:t>activities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9F43A2E-7E44-40EF-9143-8F0505CB7138}"/>
              </a:ext>
            </a:extLst>
          </p:cNvPr>
          <p:cNvSpPr/>
          <p:nvPr/>
        </p:nvSpPr>
        <p:spPr>
          <a:xfrm>
            <a:off x="8297661" y="4349096"/>
            <a:ext cx="2282355" cy="191066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/>
              <a:t>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2D4703-A3F4-4EDB-AF08-2542A8FE3610}"/>
              </a:ext>
            </a:extLst>
          </p:cNvPr>
          <p:cNvSpPr txBox="1"/>
          <p:nvPr/>
        </p:nvSpPr>
        <p:spPr>
          <a:xfrm>
            <a:off x="8297661" y="4699151"/>
            <a:ext cx="2109531" cy="24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100"/>
              <a:t>xx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32F253-F19F-461C-8ED5-255702A00830}"/>
              </a:ext>
            </a:extLst>
          </p:cNvPr>
          <p:cNvSpPr/>
          <p:nvPr/>
        </p:nvSpPr>
        <p:spPr>
          <a:xfrm rot="20819040">
            <a:off x="89932" y="-11307"/>
            <a:ext cx="1428243" cy="2047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/>
              <a:t>TEMPLATE TO FILL</a:t>
            </a:r>
          </a:p>
          <a:p>
            <a:pPr algn="ctr"/>
            <a:r>
              <a:rPr lang="fr-FR" sz="1400"/>
              <a:t>15 min</a:t>
            </a:r>
          </a:p>
        </p:txBody>
      </p:sp>
      <p:pic>
        <p:nvPicPr>
          <p:cNvPr id="7" name="Graphic 6" descr="Signature outline">
            <a:extLst>
              <a:ext uri="{FF2B5EF4-FFF2-40B4-BE49-F238E27FC236}">
                <a16:creationId xmlns:a16="http://schemas.microsoft.com/office/drawing/2014/main" id="{83346D0D-1E18-4CFF-99FC-38BEA1C7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5717" y="764032"/>
            <a:ext cx="1104513" cy="1104513"/>
          </a:xfrm>
          <a:prstGeom prst="rect">
            <a:avLst/>
          </a:prstGeom>
        </p:spPr>
      </p:pic>
      <p:pic>
        <p:nvPicPr>
          <p:cNvPr id="10" name="Graphic 9" descr="Female Profile with solid fill">
            <a:extLst>
              <a:ext uri="{FF2B5EF4-FFF2-40B4-BE49-F238E27FC236}">
                <a16:creationId xmlns:a16="http://schemas.microsoft.com/office/drawing/2014/main" id="{26234E93-AFDA-424E-88D5-85EFA584A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8621" y="148386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8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F69D5-6D2A-CF40-8E64-AC54345EEB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389" y="1369667"/>
            <a:ext cx="6997636" cy="511790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A3EB5F-2C0F-8347-9EC0-52C4F498E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00" y="388093"/>
            <a:ext cx="10073389" cy="1207684"/>
          </a:xfrm>
        </p:spPr>
        <p:txBody>
          <a:bodyPr>
            <a:normAutofit fontScale="90000"/>
          </a:bodyPr>
          <a:lstStyle/>
          <a:p>
            <a:pPr algn="l"/>
            <a:r>
              <a:rPr lang="fr-FR"/>
              <a:t>User </a:t>
            </a:r>
            <a:r>
              <a:rPr lang="fr-FR" err="1"/>
              <a:t>journey</a:t>
            </a:r>
            <a:br>
              <a:rPr lang="fr-FR"/>
            </a:br>
            <a:r>
              <a:rPr lang="en-GB" sz="1600"/>
              <a:t>Covers the path from discovery of a need/ through to finding solutions to </a:t>
            </a:r>
            <a:r>
              <a:rPr lang="en-GB" sz="1600" err="1"/>
              <a:t>Fullfill</a:t>
            </a:r>
            <a:r>
              <a:rPr lang="en-GB" sz="1600"/>
              <a:t> it. </a:t>
            </a:r>
            <a:br>
              <a:rPr lang="en-GB" sz="1600"/>
            </a:br>
            <a:endParaRPr lang="fr-F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BBDC2-05BA-F24F-B6F9-CFBA2E198E75}"/>
              </a:ext>
            </a:extLst>
          </p:cNvPr>
          <p:cNvSpPr txBox="1"/>
          <p:nvPr/>
        </p:nvSpPr>
        <p:spPr>
          <a:xfrm>
            <a:off x="8787620" y="2187322"/>
            <a:ext cx="29035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itchFamily="2" charset="2"/>
              <a:buChar char="ü"/>
            </a:pPr>
            <a:r>
              <a:rPr lang="en-GB">
                <a:solidFill>
                  <a:schemeClr val="accent1"/>
                </a:solidFill>
              </a:rPr>
              <a:t>Allows to visualise the user interactions with different touchpoints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>
                <a:solidFill>
                  <a:schemeClr val="accent1"/>
                </a:solidFill>
              </a:rPr>
              <a:t>Time based 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>
                <a:solidFill>
                  <a:schemeClr val="accent1"/>
                </a:solidFill>
              </a:rPr>
              <a:t>Captures user insight, emotions.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>
                <a:solidFill>
                  <a:schemeClr val="accent1"/>
                </a:solidFill>
              </a:rPr>
              <a:t>Allows to identify opportunities</a:t>
            </a:r>
          </a:p>
          <a:p>
            <a:pPr marL="285744" indent="-285744">
              <a:buFont typeface="Wingdings" pitchFamily="2" charset="2"/>
              <a:buChar char="ü"/>
            </a:pPr>
            <a:endParaRPr lang="en-GB">
              <a:solidFill>
                <a:schemeClr val="accent1"/>
              </a:solidFill>
            </a:endParaRPr>
          </a:p>
          <a:p>
            <a:pPr marL="285744" indent="-285744">
              <a:buFont typeface="Wingdings" pitchFamily="2" charset="2"/>
              <a:buChar char="ü"/>
            </a:pPr>
            <a:r>
              <a:rPr lang="en-GB">
                <a:solidFill>
                  <a:schemeClr val="accent1"/>
                </a:solidFill>
              </a:rPr>
              <a:t>Great collaboration tool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6" name="Content Placeholder 6" descr="Sad face outline">
            <a:extLst>
              <a:ext uri="{FF2B5EF4-FFF2-40B4-BE49-F238E27FC236}">
                <a16:creationId xmlns:a16="http://schemas.microsoft.com/office/drawing/2014/main" id="{149984E1-2106-48E5-86FC-81442CB05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38867" y="4908487"/>
            <a:ext cx="489508" cy="489508"/>
          </a:xfrm>
          <a:prstGeom prst="rect">
            <a:avLst/>
          </a:prstGeom>
        </p:spPr>
      </p:pic>
      <p:pic>
        <p:nvPicPr>
          <p:cNvPr id="7" name="Graphic 6" descr="Smiling face outline">
            <a:extLst>
              <a:ext uri="{FF2B5EF4-FFF2-40B4-BE49-F238E27FC236}">
                <a16:creationId xmlns:a16="http://schemas.microsoft.com/office/drawing/2014/main" id="{4009D378-C0F3-4C62-ABE5-326088859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74943" y="3359206"/>
            <a:ext cx="489509" cy="489509"/>
          </a:xfrm>
          <a:prstGeom prst="rect">
            <a:avLst/>
          </a:prstGeom>
        </p:spPr>
      </p:pic>
      <p:pic>
        <p:nvPicPr>
          <p:cNvPr id="8" name="Graphic 7" descr="Confused face outline">
            <a:extLst>
              <a:ext uri="{FF2B5EF4-FFF2-40B4-BE49-F238E27FC236}">
                <a16:creationId xmlns:a16="http://schemas.microsoft.com/office/drawing/2014/main" id="{5E3E13AD-4B15-4664-8D56-88C01E8038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25599" y="449682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06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2089439" y="3957046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853524" y="4406774"/>
            <a:ext cx="2136911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29"/>
              <a:t>CHANNELS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286588" y="2623928"/>
            <a:ext cx="2508691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Active search of solutions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442132" y="2625345"/>
            <a:ext cx="1802809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Realise the problem</a:t>
            </a:r>
          </a:p>
        </p:txBody>
      </p:sp>
      <p:sp>
        <p:nvSpPr>
          <p:cNvPr id="59" name="Rectangle 58"/>
          <p:cNvSpPr/>
          <p:nvPr/>
        </p:nvSpPr>
        <p:spPr>
          <a:xfrm>
            <a:off x="6836928" y="2623997"/>
            <a:ext cx="4873405" cy="30777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Identify and screen providers</a:t>
            </a:r>
          </a:p>
        </p:txBody>
      </p:sp>
      <p:pic>
        <p:nvPicPr>
          <p:cNvPr id="43" name="pasted-imag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453" y="5589796"/>
            <a:ext cx="249568" cy="2495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" name="Group 43"/>
          <p:cNvGrpSpPr/>
          <p:nvPr/>
        </p:nvGrpSpPr>
        <p:grpSpPr>
          <a:xfrm>
            <a:off x="1128105" y="3131896"/>
            <a:ext cx="727577" cy="370107"/>
            <a:chOff x="681969" y="3442167"/>
            <a:chExt cx="1109253" cy="503372"/>
          </a:xfrm>
        </p:grpSpPr>
        <p:pic>
          <p:nvPicPr>
            <p:cNvPr id="46" name="image19.png" descr="D:\Users\lfreitas\Documents\pics\symbol_laptop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69" y="3442167"/>
              <a:ext cx="671160" cy="50337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pasted-image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3129" y="3474807"/>
              <a:ext cx="438093" cy="438093"/>
            </a:xfrm>
            <a:prstGeom prst="rect">
              <a:avLst/>
            </a:prstGeom>
            <a:ln w="12700">
              <a:miter lim="400000"/>
            </a:ln>
          </p:spPr>
        </p:pic>
      </p:grpSp>
      <p:cxnSp>
        <p:nvCxnSpPr>
          <p:cNvPr id="45" name="Straight Connector 44"/>
          <p:cNvCxnSpPr/>
          <p:nvPr/>
        </p:nvCxnSpPr>
        <p:spPr>
          <a:xfrm flipV="1">
            <a:off x="2089439" y="4348945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089439" y="4902903"/>
            <a:ext cx="9720000" cy="224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875" y="3219933"/>
            <a:ext cx="303999" cy="16536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22735" y="3214063"/>
            <a:ext cx="991507" cy="2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Website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80208" y="3614073"/>
            <a:ext cx="92405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Online Media</a:t>
            </a:r>
          </a:p>
          <a:p>
            <a:r>
              <a:rPr lang="en-US" sz="809">
                <a:solidFill>
                  <a:schemeClr val="accent1"/>
                </a:solidFill>
              </a:rPr>
              <a:t>Free/paid</a:t>
            </a:r>
          </a:p>
          <a:p>
            <a:endParaRPr lang="en-US" sz="809">
              <a:solidFill>
                <a:schemeClr val="accent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0208" y="4413118"/>
            <a:ext cx="92405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Local / national Media TV, Radio, Press,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80210" y="5119502"/>
            <a:ext cx="1031271" cy="465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Advocates &amp; influencers</a:t>
            </a:r>
          </a:p>
          <a:p>
            <a:endParaRPr lang="en-US" sz="809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857" y="3664496"/>
            <a:ext cx="658031" cy="268241"/>
          </a:xfrm>
          <a:prstGeom prst="rect">
            <a:avLst/>
          </a:prstGeom>
        </p:spPr>
      </p:pic>
      <p:cxnSp>
        <p:nvCxnSpPr>
          <p:cNvPr id="67" name="Straight Connector 66"/>
          <p:cNvCxnSpPr/>
          <p:nvPr/>
        </p:nvCxnSpPr>
        <p:spPr>
          <a:xfrm flipV="1">
            <a:off x="2089439" y="3562963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089439" y="5503986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  <a:stCxn id="15" idx="0"/>
            <a:endCxn id="86" idx="1"/>
          </p:cNvCxnSpPr>
          <p:nvPr/>
        </p:nvCxnSpPr>
        <p:spPr>
          <a:xfrm flipV="1">
            <a:off x="3008906" y="4223824"/>
            <a:ext cx="1023377" cy="14057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442130" y="4364397"/>
            <a:ext cx="113355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‘New ways to make your house warmer’</a:t>
            </a:r>
          </a:p>
          <a:p>
            <a:r>
              <a:rPr lang="en-US" sz="800">
                <a:solidFill>
                  <a:schemeClr val="accent1"/>
                </a:solidFill>
              </a:rPr>
              <a:t>Article (free or paid)</a:t>
            </a:r>
          </a:p>
        </p:txBody>
      </p:sp>
      <p:cxnSp>
        <p:nvCxnSpPr>
          <p:cNvPr id="75" name="Straight Connector 74"/>
          <p:cNvCxnSpPr>
            <a:cxnSpLocks/>
            <a:stCxn id="86" idx="0"/>
            <a:endCxn id="72" idx="1"/>
          </p:cNvCxnSpPr>
          <p:nvPr/>
        </p:nvCxnSpPr>
        <p:spPr>
          <a:xfrm flipV="1">
            <a:off x="4436855" y="3269655"/>
            <a:ext cx="719329" cy="723336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8719252" y="5543258"/>
            <a:ext cx="52156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Calls sales</a:t>
            </a:r>
          </a:p>
          <a:p>
            <a:pPr>
              <a:buClr>
                <a:schemeClr val="accent6"/>
              </a:buClr>
            </a:pPr>
            <a:endParaRPr lang="en-US" sz="800" i="1">
              <a:solidFill>
                <a:schemeClr val="accent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838201" y="3624066"/>
            <a:ext cx="7637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Enquiries to other providers</a:t>
            </a:r>
            <a:endParaRPr lang="en-US" sz="800">
              <a:solidFill>
                <a:schemeClr val="accent1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4032283" y="3992991"/>
            <a:ext cx="80914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Search “home insulation”…</a:t>
            </a:r>
          </a:p>
          <a:p>
            <a:endParaRPr lang="en-US" sz="800">
              <a:solidFill>
                <a:schemeClr val="accent1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4895787" y="3634565"/>
            <a:ext cx="102498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Reads about other insulation content</a:t>
            </a:r>
          </a:p>
          <a:p>
            <a:r>
              <a:rPr lang="en-US" sz="800" i="1">
                <a:solidFill>
                  <a:schemeClr val="accent1"/>
                </a:solidFill>
              </a:rPr>
              <a:t>Energy Saving Trust</a:t>
            </a:r>
          </a:p>
          <a:p>
            <a:endParaRPr lang="en-US" sz="800" i="1">
              <a:solidFill>
                <a:schemeClr val="accent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56184" y="2977267"/>
            <a:ext cx="76376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website (insulation landing pages)</a:t>
            </a:r>
            <a:endParaRPr lang="en-US" sz="800">
              <a:solidFill>
                <a:schemeClr val="accent1"/>
              </a:solidFill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509748D-6305-5943-B1B2-62983CC6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04" y="280602"/>
            <a:ext cx="3968517" cy="1174051"/>
          </a:xfrm>
        </p:spPr>
        <p:txBody>
          <a:bodyPr>
            <a:noAutofit/>
          </a:bodyPr>
          <a:lstStyle/>
          <a:p>
            <a:pPr algn="l"/>
            <a:br>
              <a:rPr lang="en-US" sz="2400"/>
            </a:br>
            <a:r>
              <a:rPr lang="en-US" sz="2400"/>
              <a:t>USER JOURNEY: </a:t>
            </a:r>
            <a:br>
              <a:rPr lang="en-US" sz="2400"/>
            </a:br>
            <a:r>
              <a:rPr lang="en-US" sz="2400"/>
              <a:t>I want to find a simple solution to make my home </a:t>
            </a:r>
            <a:r>
              <a:rPr lang="en-US" sz="2400" err="1"/>
              <a:t>cosier</a:t>
            </a:r>
            <a:br>
              <a:rPr lang="en-US" sz="2400"/>
            </a:br>
            <a:endParaRPr lang="en-US" sz="240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B819EF76-84C6-5B40-8BC3-206728FB8170}"/>
              </a:ext>
            </a:extLst>
          </p:cNvPr>
          <p:cNvSpPr txBox="1">
            <a:spLocks/>
          </p:cNvSpPr>
          <p:nvPr/>
        </p:nvSpPr>
        <p:spPr bwMode="black">
          <a:xfrm>
            <a:off x="639632" y="582707"/>
            <a:ext cx="3617229" cy="799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37160" tIns="137160" rIns="137160" bIns="13716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100"/>
              <a:t>PERSONA: </a:t>
            </a:r>
          </a:p>
          <a:p>
            <a:pPr algn="l"/>
            <a:r>
              <a:rPr lang="en-US" sz="2100"/>
              <a:t>JOHN the retiree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11197A-7421-C34E-9BBC-7518566590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937" y="4448317"/>
            <a:ext cx="223707" cy="214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6C78B8-3024-3241-A973-FC767A1EA1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7979" y="4430457"/>
            <a:ext cx="233452" cy="230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4C5F62-142E-E240-8241-8299D21C90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8877" y="4446374"/>
            <a:ext cx="227651" cy="230461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AEE5EBA4-5323-904D-B500-429EDE5F7B73}"/>
              </a:ext>
            </a:extLst>
          </p:cNvPr>
          <p:cNvSpPr/>
          <p:nvPr/>
        </p:nvSpPr>
        <p:spPr>
          <a:xfrm>
            <a:off x="383545" y="3964675"/>
            <a:ext cx="924051" cy="34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Search engine</a:t>
            </a:r>
          </a:p>
          <a:p>
            <a:endParaRPr lang="en-US" sz="809">
              <a:solidFill>
                <a:schemeClr val="accent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A3E10CA-DD06-454C-9E66-13E01ECC2D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0396" y="4009869"/>
            <a:ext cx="403211" cy="324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15108BB-2659-8245-BD4B-D53E411808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2935" y="5106500"/>
            <a:ext cx="287965" cy="287965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02575F3-194D-264B-BD7C-0C6066A614F5}"/>
              </a:ext>
            </a:extLst>
          </p:cNvPr>
          <p:cNvCxnSpPr>
            <a:cxnSpLocks/>
            <a:stCxn id="86" idx="0"/>
            <a:endCxn id="85" idx="1"/>
          </p:cNvCxnSpPr>
          <p:nvPr/>
        </p:nvCxnSpPr>
        <p:spPr>
          <a:xfrm flipV="1">
            <a:off x="4436855" y="3926953"/>
            <a:ext cx="458932" cy="66038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97388878-8ED5-3F46-AF9F-AE9E1FC9FCA6}"/>
              </a:ext>
            </a:extLst>
          </p:cNvPr>
          <p:cNvSpPr/>
          <p:nvPr/>
        </p:nvSpPr>
        <p:spPr>
          <a:xfrm>
            <a:off x="3768613" y="5024645"/>
            <a:ext cx="780712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Ask builder/architect for solutions</a:t>
            </a:r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1D9B0F5A-8DA3-054A-A1DF-E5308271A78C}"/>
              </a:ext>
            </a:extLst>
          </p:cNvPr>
          <p:cNvCxnSpPr>
            <a:cxnSpLocks/>
            <a:stCxn id="101" idx="0"/>
            <a:endCxn id="86" idx="2"/>
          </p:cNvCxnSpPr>
          <p:nvPr/>
        </p:nvCxnSpPr>
        <p:spPr>
          <a:xfrm flipV="1">
            <a:off x="4158969" y="4454656"/>
            <a:ext cx="277886" cy="569989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80A3FD2-7E6E-3747-8AE1-4A9411786A5B}"/>
              </a:ext>
            </a:extLst>
          </p:cNvPr>
          <p:cNvSpPr/>
          <p:nvPr/>
        </p:nvSpPr>
        <p:spPr>
          <a:xfrm>
            <a:off x="6207735" y="3635471"/>
            <a:ext cx="84296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Retargeting advertising</a:t>
            </a:r>
          </a:p>
          <a:p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7998EBF-D40F-B046-955D-C3A1C83BFE59}"/>
              </a:ext>
            </a:extLst>
          </p:cNvPr>
          <p:cNvCxnSpPr>
            <a:cxnSpLocks/>
            <a:stCxn id="74" idx="2"/>
            <a:endCxn id="114" idx="3"/>
          </p:cNvCxnSpPr>
          <p:nvPr/>
        </p:nvCxnSpPr>
        <p:spPr>
          <a:xfrm>
            <a:off x="6991243" y="3470449"/>
            <a:ext cx="59460" cy="39585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5FCB8BBD-8F43-264E-9DBF-B767B7C0A28F}"/>
              </a:ext>
            </a:extLst>
          </p:cNvPr>
          <p:cNvCxnSpPr>
            <a:cxnSpLocks/>
            <a:stCxn id="82" idx="1"/>
            <a:endCxn id="114" idx="3"/>
          </p:cNvCxnSpPr>
          <p:nvPr/>
        </p:nvCxnSpPr>
        <p:spPr>
          <a:xfrm flipH="1">
            <a:off x="7050703" y="3854899"/>
            <a:ext cx="787498" cy="1140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CDC45EF-F14F-AC47-9547-43EFDFF3DD18}"/>
              </a:ext>
            </a:extLst>
          </p:cNvPr>
          <p:cNvSpPr/>
          <p:nvPr/>
        </p:nvSpPr>
        <p:spPr>
          <a:xfrm>
            <a:off x="7660914" y="3173953"/>
            <a:ext cx="6591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Browse contact area</a:t>
            </a:r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9C36061E-CA35-854D-BD8B-CB41AB9958EC}"/>
              </a:ext>
            </a:extLst>
          </p:cNvPr>
          <p:cNvCxnSpPr>
            <a:cxnSpLocks/>
            <a:stCxn id="127" idx="3"/>
            <a:endCxn id="76" idx="1"/>
          </p:cNvCxnSpPr>
          <p:nvPr/>
        </p:nvCxnSpPr>
        <p:spPr>
          <a:xfrm>
            <a:off x="8320107" y="3404786"/>
            <a:ext cx="399145" cy="236930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5672DF0-9A85-0A4A-9132-9C316D46EAD6}"/>
              </a:ext>
            </a:extLst>
          </p:cNvPr>
          <p:cNvSpPr/>
          <p:nvPr/>
        </p:nvSpPr>
        <p:spPr>
          <a:xfrm>
            <a:off x="9477372" y="5810141"/>
            <a:ext cx="723813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Asks  Insulation company for quote</a:t>
            </a:r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EB6227B4-DE12-EF41-9CF8-0AB4306AECDA}"/>
              </a:ext>
            </a:extLst>
          </p:cNvPr>
          <p:cNvCxnSpPr>
            <a:cxnSpLocks/>
            <a:stCxn id="145" idx="1"/>
            <a:endCxn id="76" idx="3"/>
          </p:cNvCxnSpPr>
          <p:nvPr/>
        </p:nvCxnSpPr>
        <p:spPr>
          <a:xfrm flipH="1" flipV="1">
            <a:off x="9240813" y="5774091"/>
            <a:ext cx="236559" cy="328438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 148">
            <a:extLst>
              <a:ext uri="{FF2B5EF4-FFF2-40B4-BE49-F238E27FC236}">
                <a16:creationId xmlns:a16="http://schemas.microsoft.com/office/drawing/2014/main" id="{CB72770B-4B42-BC45-97FD-A97E9F9E0C42}"/>
              </a:ext>
            </a:extLst>
          </p:cNvPr>
          <p:cNvSpPr/>
          <p:nvPr/>
        </p:nvSpPr>
        <p:spPr>
          <a:xfrm>
            <a:off x="9643437" y="4901541"/>
            <a:ext cx="78749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Asks for quote from other solutions providers</a:t>
            </a:r>
          </a:p>
          <a:p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CA295A71-4889-9946-A64F-33359454267B}"/>
              </a:ext>
            </a:extLst>
          </p:cNvPr>
          <p:cNvCxnSpPr>
            <a:cxnSpLocks/>
            <a:stCxn id="149" idx="1"/>
            <a:endCxn id="82" idx="3"/>
          </p:cNvCxnSpPr>
          <p:nvPr/>
        </p:nvCxnSpPr>
        <p:spPr>
          <a:xfrm flipH="1" flipV="1">
            <a:off x="8601960" y="3854899"/>
            <a:ext cx="1041477" cy="1400585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99B03BD3-1F95-BF41-9A29-EA499AC85CAF}"/>
              </a:ext>
            </a:extLst>
          </p:cNvPr>
          <p:cNvCxnSpPr>
            <a:cxnSpLocks/>
            <a:stCxn id="72" idx="3"/>
            <a:endCxn id="74" idx="1"/>
          </p:cNvCxnSpPr>
          <p:nvPr/>
        </p:nvCxnSpPr>
        <p:spPr>
          <a:xfrm>
            <a:off x="5919944" y="3269655"/>
            <a:ext cx="689419" cy="31517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897C619-8F7F-9E4B-A044-D94C95C967CA}"/>
              </a:ext>
            </a:extLst>
          </p:cNvPr>
          <p:cNvCxnSpPr>
            <a:cxnSpLocks/>
            <a:stCxn id="72" idx="3"/>
            <a:endCxn id="114" idx="1"/>
          </p:cNvCxnSpPr>
          <p:nvPr/>
        </p:nvCxnSpPr>
        <p:spPr>
          <a:xfrm>
            <a:off x="5919944" y="3269655"/>
            <a:ext cx="287791" cy="596649"/>
          </a:xfrm>
          <a:prstGeom prst="line">
            <a:avLst/>
          </a:prstGeom>
          <a:ln>
            <a:solidFill>
              <a:schemeClr val="tx1"/>
            </a:solidFill>
            <a:prstDash val="dash"/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92D7447-B9BD-CC48-B822-7097AEF374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57126" y="3433326"/>
            <a:ext cx="216631" cy="244511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6F215FA6-BAB0-D84F-AF92-B0C678DD8652}"/>
              </a:ext>
            </a:extLst>
          </p:cNvPr>
          <p:cNvSpPr/>
          <p:nvPr/>
        </p:nvSpPr>
        <p:spPr>
          <a:xfrm>
            <a:off x="6609363" y="3131895"/>
            <a:ext cx="7637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Eligibility checker</a:t>
            </a:r>
            <a:endParaRPr lang="en-US" sz="800">
              <a:solidFill>
                <a:schemeClr val="accent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EE5E9A3-61AD-1346-8B0B-95CC6EF1E4D2}"/>
              </a:ext>
            </a:extLst>
          </p:cNvPr>
          <p:cNvSpPr/>
          <p:nvPr/>
        </p:nvSpPr>
        <p:spPr>
          <a:xfrm>
            <a:off x="11274258" y="5680979"/>
            <a:ext cx="704855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Client Receives quote for survey + ballpark on install based on floor area ranges</a:t>
            </a:r>
          </a:p>
          <a:p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971C99E-75D3-624F-8C66-47EFC0FD49DC}"/>
              </a:ext>
            </a:extLst>
          </p:cNvPr>
          <p:cNvCxnSpPr>
            <a:cxnSpLocks/>
          </p:cNvCxnSpPr>
          <p:nvPr/>
        </p:nvCxnSpPr>
        <p:spPr>
          <a:xfrm flipV="1">
            <a:off x="7382886" y="3322005"/>
            <a:ext cx="287791" cy="408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95D7F1E0-0B3F-A14F-98B6-1C1C23784C94}"/>
              </a:ext>
            </a:extLst>
          </p:cNvPr>
          <p:cNvSpPr/>
          <p:nvPr/>
        </p:nvSpPr>
        <p:spPr>
          <a:xfrm>
            <a:off x="10402885" y="5515406"/>
            <a:ext cx="63481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Company explains survey and install quote process</a:t>
            </a:r>
          </a:p>
          <a:p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B975A5B5-0EB9-7947-9B23-152816AB9CAF}"/>
              </a:ext>
            </a:extLst>
          </p:cNvPr>
          <p:cNvCxnSpPr>
            <a:cxnSpLocks/>
            <a:stCxn id="80" idx="1"/>
            <a:endCxn id="145" idx="3"/>
          </p:cNvCxnSpPr>
          <p:nvPr/>
        </p:nvCxnSpPr>
        <p:spPr>
          <a:xfrm flipH="1">
            <a:off x="10201185" y="5992460"/>
            <a:ext cx="201700" cy="110069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6FFA80E-060C-644D-B891-07EF218C92EE}"/>
              </a:ext>
            </a:extLst>
          </p:cNvPr>
          <p:cNvCxnSpPr>
            <a:cxnSpLocks/>
            <a:stCxn id="77" idx="1"/>
            <a:endCxn id="80" idx="3"/>
          </p:cNvCxnSpPr>
          <p:nvPr/>
        </p:nvCxnSpPr>
        <p:spPr>
          <a:xfrm flipH="1" flipV="1">
            <a:off x="11037696" y="5992460"/>
            <a:ext cx="236562" cy="288684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AAF0A6D5-B0C1-5646-8B52-806F2AAF7BC5}"/>
              </a:ext>
            </a:extLst>
          </p:cNvPr>
          <p:cNvSpPr/>
          <p:nvPr/>
        </p:nvSpPr>
        <p:spPr>
          <a:xfrm>
            <a:off x="11275519" y="5009079"/>
            <a:ext cx="74015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ysDot"/>
          </a:ln>
        </p:spPr>
        <p:txBody>
          <a:bodyPr wrap="square">
            <a:spAutoFit/>
          </a:bodyPr>
          <a:lstStyle/>
          <a:p>
            <a:r>
              <a:rPr lang="en-US" sz="800" i="1">
                <a:solidFill>
                  <a:schemeClr val="accent1"/>
                </a:solidFill>
              </a:rPr>
              <a:t>Receives quotes from other solutions</a:t>
            </a:r>
            <a:endParaRPr lang="en-US" sz="800">
              <a:solidFill>
                <a:schemeClr val="accent1"/>
              </a:solidFill>
            </a:endParaRP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E561FF3-5F2D-8C44-ACAD-D6B1C83A0BA2}"/>
              </a:ext>
            </a:extLst>
          </p:cNvPr>
          <p:cNvCxnSpPr>
            <a:cxnSpLocks/>
            <a:stCxn id="98" idx="1"/>
            <a:endCxn id="149" idx="3"/>
          </p:cNvCxnSpPr>
          <p:nvPr/>
        </p:nvCxnSpPr>
        <p:spPr>
          <a:xfrm flipH="1" flipV="1">
            <a:off x="10430933" y="5255484"/>
            <a:ext cx="844586" cy="4598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equential Access Storage 102">
            <a:extLst>
              <a:ext uri="{FF2B5EF4-FFF2-40B4-BE49-F238E27FC236}">
                <a16:creationId xmlns:a16="http://schemas.microsoft.com/office/drawing/2014/main" id="{C575BB0C-A819-DF49-84D5-FD95A4282C96}"/>
              </a:ext>
            </a:extLst>
          </p:cNvPr>
          <p:cNvSpPr/>
          <p:nvPr/>
        </p:nvSpPr>
        <p:spPr>
          <a:xfrm>
            <a:off x="1347385" y="2440301"/>
            <a:ext cx="937003" cy="492823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/>
              <a:t>My home is cold &amp; draughty</a:t>
            </a:r>
          </a:p>
        </p:txBody>
      </p: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C7B614E-9E14-D242-A23D-4F149229CF67}"/>
              </a:ext>
            </a:extLst>
          </p:cNvPr>
          <p:cNvCxnSpPr>
            <a:cxnSpLocks/>
            <a:stCxn id="85" idx="0"/>
            <a:endCxn id="72" idx="2"/>
          </p:cNvCxnSpPr>
          <p:nvPr/>
        </p:nvCxnSpPr>
        <p:spPr>
          <a:xfrm flipV="1">
            <a:off x="5408279" y="3562042"/>
            <a:ext cx="129785" cy="72523"/>
          </a:xfrm>
          <a:prstGeom prst="line">
            <a:avLst/>
          </a:prstGeom>
          <a:ln>
            <a:solidFill>
              <a:schemeClr val="tx1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6E67FE2A-1CAA-4542-9B00-31D4357E5E06}"/>
              </a:ext>
            </a:extLst>
          </p:cNvPr>
          <p:cNvSpPr/>
          <p:nvPr/>
        </p:nvSpPr>
        <p:spPr>
          <a:xfrm>
            <a:off x="380208" y="5628789"/>
            <a:ext cx="1165229" cy="341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1"/>
                </a:solidFill>
              </a:rPr>
              <a:t>Sales teams</a:t>
            </a:r>
          </a:p>
          <a:p>
            <a:endParaRPr lang="en-US" sz="809">
              <a:solidFill>
                <a:schemeClr val="accent1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95231D4-A503-499B-A23B-AD94F460E461}"/>
              </a:ext>
            </a:extLst>
          </p:cNvPr>
          <p:cNvSpPr/>
          <p:nvPr/>
        </p:nvSpPr>
        <p:spPr>
          <a:xfrm rot="20819040">
            <a:off x="89932" y="-11307"/>
            <a:ext cx="1428243" cy="2047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/>
              <a:t>TEMPLATE TO FILL</a:t>
            </a:r>
          </a:p>
          <a:p>
            <a:pPr algn="ctr"/>
            <a:r>
              <a:rPr lang="fr-FR" sz="1400"/>
              <a:t>15 min</a:t>
            </a:r>
          </a:p>
        </p:txBody>
      </p:sp>
      <p:pic>
        <p:nvPicPr>
          <p:cNvPr id="64" name="Graphic 63" descr="Signature outline">
            <a:extLst>
              <a:ext uri="{FF2B5EF4-FFF2-40B4-BE49-F238E27FC236}">
                <a16:creationId xmlns:a16="http://schemas.microsoft.com/office/drawing/2014/main" id="{A02FC648-A69E-4004-973B-6331DD457E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5717" y="764032"/>
            <a:ext cx="1104513" cy="11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25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2089439" y="3962462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 rot="16200000">
            <a:off x="-853524" y="4406774"/>
            <a:ext cx="2136911" cy="250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29"/>
              <a:t>CHANNELS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123260" y="2419021"/>
            <a:ext cx="9686179" cy="30777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</a:rPr>
              <a:t>1-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2089439" y="4584718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089439" y="5195472"/>
            <a:ext cx="9720000" cy="2241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V="1">
            <a:off x="2106349" y="3340206"/>
            <a:ext cx="9720000" cy="1693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2106349" y="5823213"/>
            <a:ext cx="9720000" cy="54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8" name="Title 1">
            <a:extLst>
              <a:ext uri="{FF2B5EF4-FFF2-40B4-BE49-F238E27FC236}">
                <a16:creationId xmlns:a16="http://schemas.microsoft.com/office/drawing/2014/main" id="{6509748D-6305-5943-B1B2-62983CC6A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305" y="409012"/>
            <a:ext cx="7171283" cy="1174051"/>
          </a:xfrm>
        </p:spPr>
        <p:txBody>
          <a:bodyPr>
            <a:noAutofit/>
          </a:bodyPr>
          <a:lstStyle/>
          <a:p>
            <a:pPr algn="l"/>
            <a:br>
              <a:rPr lang="en-US" sz="2400"/>
            </a:br>
            <a:r>
              <a:rPr lang="en-US" sz="2400"/>
              <a:t>USER JOURNEY: </a:t>
            </a:r>
            <a:br>
              <a:rPr lang="en-US" sz="2400"/>
            </a:br>
            <a:br>
              <a:rPr lang="en-US" sz="2400"/>
            </a:br>
            <a:endParaRPr lang="en-US" sz="240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B819EF76-84C6-5B40-8BC3-206728FB8170}"/>
              </a:ext>
            </a:extLst>
          </p:cNvPr>
          <p:cNvSpPr txBox="1">
            <a:spLocks/>
          </p:cNvSpPr>
          <p:nvPr/>
        </p:nvSpPr>
        <p:spPr bwMode="black">
          <a:xfrm>
            <a:off x="639632" y="582707"/>
            <a:ext cx="3617229" cy="799823"/>
          </a:xfrm>
          <a:prstGeom prst="rect">
            <a:avLst/>
          </a:prstGeom>
          <a:noFill/>
          <a:ln w="31750" cap="sq">
            <a:solidFill>
              <a:schemeClr val="accent5"/>
            </a:solidFill>
            <a:miter lim="800000"/>
          </a:ln>
        </p:spPr>
        <p:txBody>
          <a:bodyPr vert="horz" lIns="137160" tIns="137160" rIns="137160" bIns="13716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1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36FA3A5-B5C1-4C2C-A849-42B912EC3AEB}"/>
              </a:ext>
            </a:extLst>
          </p:cNvPr>
          <p:cNvSpPr/>
          <p:nvPr/>
        </p:nvSpPr>
        <p:spPr>
          <a:xfrm>
            <a:off x="842233" y="2435989"/>
            <a:ext cx="991507" cy="2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9">
                <a:solidFill>
                  <a:schemeClr val="accent5"/>
                </a:solidFill>
              </a:rPr>
              <a:t>Journey phases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8D23A6-EEB3-BA7A-C9A0-724B1126C6DC}"/>
              </a:ext>
            </a:extLst>
          </p:cNvPr>
          <p:cNvSpPr/>
          <p:nvPr/>
        </p:nvSpPr>
        <p:spPr>
          <a:xfrm rot="20819040">
            <a:off x="57162" y="-7568"/>
            <a:ext cx="1428243" cy="1756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fr-FR" sz="1400"/>
              <a:t>TEMPLATE TO FILL</a:t>
            </a:r>
          </a:p>
          <a:p>
            <a:pPr algn="ctr"/>
            <a:r>
              <a:rPr lang="fr-FR" sz="1400"/>
              <a:t>15 min</a:t>
            </a:r>
          </a:p>
          <a:p>
            <a:pPr algn="ctr"/>
            <a:endParaRPr lang="fr-FR" sz="1400"/>
          </a:p>
        </p:txBody>
      </p:sp>
    </p:spTree>
    <p:extLst>
      <p:ext uri="{BB962C8B-B14F-4D97-AF65-F5344CB8AC3E}">
        <p14:creationId xmlns:p14="http://schemas.microsoft.com/office/powerpoint/2010/main" val="2741527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s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Bullet and Image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Text 1 col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End Frame">
  <a:themeElements>
    <a:clrScheme name="CALA Bran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AF23"/>
      </a:accent1>
      <a:accent2>
        <a:srgbClr val="EB5919"/>
      </a:accent2>
      <a:accent3>
        <a:srgbClr val="E63241"/>
      </a:accent3>
      <a:accent4>
        <a:srgbClr val="82BE64"/>
      </a:accent4>
      <a:accent5>
        <a:srgbClr val="28AF78"/>
      </a:accent5>
      <a:accent6>
        <a:srgbClr val="46B9B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0895099A4AF942AC32480B6D8840AA" ma:contentTypeVersion="16" ma:contentTypeDescription="Create a new document." ma:contentTypeScope="" ma:versionID="51bb14b4cb88085ba8eaf0771639db60">
  <xsd:schema xmlns:xsd="http://www.w3.org/2001/XMLSchema" xmlns:xs="http://www.w3.org/2001/XMLSchema" xmlns:p="http://schemas.microsoft.com/office/2006/metadata/properties" xmlns:ns2="e8abd1d2-1230-4edf-99a9-963a3e25c052" xmlns:ns3="38afc50f-cf5e-4c32-9ceb-f14bab87c6a8" targetNamespace="http://schemas.microsoft.com/office/2006/metadata/properties" ma:root="true" ma:fieldsID="d5c8db996a3dd3b8de1011028e4941e6" ns2:_="" ns3:_="">
    <xsd:import namespace="e8abd1d2-1230-4edf-99a9-963a3e25c052"/>
    <xsd:import namespace="38afc50f-cf5e-4c32-9ceb-f14bab87c6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abd1d2-1230-4edf-99a9-963a3e25c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09007e9-a995-48a9-a2ca-2b0c62f9d6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fc50f-cf5e-4c32-9ceb-f14bab87c6a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5bf935-4f3a-4f8d-8942-c625ba2dd5eb}" ma:internalName="TaxCatchAll" ma:showField="CatchAllData" ma:web="38afc50f-cf5e-4c32-9ceb-f14bab87c6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afc50f-cf5e-4c32-9ceb-f14bab87c6a8" xsi:nil="true"/>
    <lcf76f155ced4ddcb4097134ff3c332f xmlns="e8abd1d2-1230-4edf-99a9-963a3e25c05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FD2CA14-C792-49D8-9AD4-E5532FE01F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12CEE7-C4EA-4607-8EBF-D756468136A1}">
  <ds:schemaRefs>
    <ds:schemaRef ds:uri="38afc50f-cf5e-4c32-9ceb-f14bab87c6a8"/>
    <ds:schemaRef ds:uri="e8abd1d2-1230-4edf-99a9-963a3e25c05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CCD737-4344-4F7F-9D84-6D36C5E26963}">
  <ds:schemaRefs>
    <ds:schemaRef ds:uri="38afc50f-cf5e-4c32-9ceb-f14bab87c6a8"/>
    <ds:schemaRef ds:uri="e8abd1d2-1230-4edf-99a9-963a3e25c05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9</Slides>
  <Notes>7</Notes>
  <HiddenSlides>1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Title Slides</vt:lpstr>
      <vt:lpstr>Bullet and Image</vt:lpstr>
      <vt:lpstr>Text 1 col</vt:lpstr>
      <vt:lpstr>End Frame</vt:lpstr>
      <vt:lpstr>PowerPoint Presentation</vt:lpstr>
      <vt:lpstr>PowerPoint Presentation</vt:lpstr>
      <vt:lpstr>PowerPoint Presentation</vt:lpstr>
      <vt:lpstr>My personas</vt:lpstr>
      <vt:lpstr>PowerPoint Presentation</vt:lpstr>
      <vt:lpstr>PowerPoint Presentation</vt:lpstr>
      <vt:lpstr>User journey Covers the path from discovery of a need/ through to finding solutions to Fullfill it.  </vt:lpstr>
      <vt:lpstr> USER JOURNEY:  I want to find a simple solution to make my home cosier </vt:lpstr>
      <vt:lpstr> USER JOURNEY: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Leslie</dc:creator>
  <cp:revision>2</cp:revision>
  <cp:lastPrinted>2022-10-22T19:30:49Z</cp:lastPrinted>
  <dcterms:created xsi:type="dcterms:W3CDTF">2022-08-25T11:12:04Z</dcterms:created>
  <dcterms:modified xsi:type="dcterms:W3CDTF">2022-11-02T16:28:58Z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0x010100D00895099A4AF942AC32480B6D8840AA</vt:lpwstr>
  </property>
  <property fmtid="{D5CDD505-2E9C-101B-9397-08002B2CF9AE}" pid="3" name="MediaServiceImageTags">
    <vt:lpwstr/>
  </property>
</Properties>
</file>