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  <p:sldMasterId id="2147483768" r:id="rId5"/>
    <p:sldMasterId id="2147483775" r:id="rId6"/>
    <p:sldMasterId id="2147483788" r:id="rId7"/>
    <p:sldMasterId id="2147483795" r:id="rId8"/>
  </p:sldMasterIdLst>
  <p:notesMasterIdLst>
    <p:notesMasterId r:id="rId33"/>
  </p:notesMasterIdLst>
  <p:sldIdLst>
    <p:sldId id="257" r:id="rId9"/>
    <p:sldId id="414" r:id="rId10"/>
    <p:sldId id="778" r:id="rId11"/>
    <p:sldId id="819" r:id="rId12"/>
    <p:sldId id="820" r:id="rId13"/>
    <p:sldId id="829" r:id="rId14"/>
    <p:sldId id="822" r:id="rId15"/>
    <p:sldId id="826" r:id="rId16"/>
    <p:sldId id="1150" r:id="rId17"/>
    <p:sldId id="1043" r:id="rId18"/>
    <p:sldId id="1153" r:id="rId19"/>
    <p:sldId id="1151" r:id="rId20"/>
    <p:sldId id="1049" r:id="rId21"/>
    <p:sldId id="1052" r:id="rId22"/>
    <p:sldId id="993" r:id="rId23"/>
    <p:sldId id="996" r:id="rId24"/>
    <p:sldId id="1045" r:id="rId25"/>
    <p:sldId id="1046" r:id="rId26"/>
    <p:sldId id="1053" r:id="rId27"/>
    <p:sldId id="1054" r:id="rId28"/>
    <p:sldId id="1152" r:id="rId29"/>
    <p:sldId id="597" r:id="rId30"/>
    <p:sldId id="563" r:id="rId31"/>
    <p:sldId id="599" r:id="rId32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9A1AB9-38F2-E99D-C504-D8B7B9EA03C4}" name="James  Ruel" initials="JR" userId="James  Rue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431"/>
    <a:srgbClr val="CCCCFF"/>
    <a:srgbClr val="28B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61" autoAdjust="0"/>
  </p:normalViewPr>
  <p:slideViewPr>
    <p:cSldViewPr snapToGrid="0">
      <p:cViewPr>
        <p:scale>
          <a:sx n="104" d="100"/>
          <a:sy n="104" d="100"/>
        </p:scale>
        <p:origin x="63" y="24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F4648-CF97-4B8F-9922-48DA7F8313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7BE3BDA-92DA-4C3C-9432-EA10D053BB5C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007DDCE0-3D04-4275-BD22-050ECD4B1E78}" type="parTrans" cxnId="{3C17E71B-5B7E-4AFD-9619-D63B54724D82}">
      <dgm:prSet/>
      <dgm:spPr/>
      <dgm:t>
        <a:bodyPr/>
        <a:lstStyle/>
        <a:p>
          <a:endParaRPr lang="en-GB"/>
        </a:p>
      </dgm:t>
    </dgm:pt>
    <dgm:pt modelId="{534606AB-7F76-44E8-84B8-5F91AFDEEE45}" type="sibTrans" cxnId="{3C17E71B-5B7E-4AFD-9619-D63B54724D82}">
      <dgm:prSet/>
      <dgm:spPr/>
      <dgm:t>
        <a:bodyPr/>
        <a:lstStyle/>
        <a:p>
          <a:endParaRPr lang="en-GB"/>
        </a:p>
      </dgm:t>
    </dgm:pt>
    <dgm:pt modelId="{C40C09EF-FB8E-4627-AF8E-803C681DD50C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4C43C1BC-B8BE-4484-A518-4584F195C21E}" type="parTrans" cxnId="{D61D6487-EE21-49E7-B57A-BC9310EC6E17}">
      <dgm:prSet/>
      <dgm:spPr/>
      <dgm:t>
        <a:bodyPr/>
        <a:lstStyle/>
        <a:p>
          <a:endParaRPr lang="en-GB"/>
        </a:p>
      </dgm:t>
    </dgm:pt>
    <dgm:pt modelId="{6434DAB7-B7A1-480F-845D-8B16F4BB55A2}" type="sibTrans" cxnId="{D61D6487-EE21-49E7-B57A-BC9310EC6E17}">
      <dgm:prSet/>
      <dgm:spPr/>
      <dgm:t>
        <a:bodyPr/>
        <a:lstStyle/>
        <a:p>
          <a:endParaRPr lang="en-GB"/>
        </a:p>
      </dgm:t>
    </dgm:pt>
    <dgm:pt modelId="{1860D5EA-C173-4DD0-ABA2-1A84243AAE64}">
      <dgm:prSet phldrT="[Text]"/>
      <dgm:spPr>
        <a:solidFill>
          <a:srgbClr val="92D050"/>
        </a:solidFill>
      </dgm:spPr>
      <dgm:t>
        <a:bodyPr/>
        <a:lstStyle/>
        <a:p>
          <a:endParaRPr lang="en-GB" dirty="0"/>
        </a:p>
      </dgm:t>
    </dgm:pt>
    <dgm:pt modelId="{E2669234-DEA9-478A-A186-95BA95552FA0}" type="parTrans" cxnId="{3322ADC2-5073-4E84-9986-05A427CBAD4F}">
      <dgm:prSet/>
      <dgm:spPr/>
      <dgm:t>
        <a:bodyPr/>
        <a:lstStyle/>
        <a:p>
          <a:endParaRPr lang="en-GB"/>
        </a:p>
      </dgm:t>
    </dgm:pt>
    <dgm:pt modelId="{962AA787-8C76-4EB3-BD61-151AAA33B0E9}" type="sibTrans" cxnId="{3322ADC2-5073-4E84-9986-05A427CBAD4F}">
      <dgm:prSet/>
      <dgm:spPr/>
      <dgm:t>
        <a:bodyPr/>
        <a:lstStyle/>
        <a:p>
          <a:endParaRPr lang="en-GB"/>
        </a:p>
      </dgm:t>
    </dgm:pt>
    <dgm:pt modelId="{4783A609-7095-4864-BFA3-9E1A7887CACD}">
      <dgm:prSet phldrT="[Text]"/>
      <dgm:spPr>
        <a:solidFill>
          <a:srgbClr val="92D050"/>
        </a:solidFill>
      </dgm:spPr>
      <dgm:t>
        <a:bodyPr/>
        <a:lstStyle/>
        <a:p>
          <a:endParaRPr lang="en-GB" dirty="0"/>
        </a:p>
      </dgm:t>
    </dgm:pt>
    <dgm:pt modelId="{7F044EBA-620A-4BA4-8E9A-59DE3A91A827}" type="parTrans" cxnId="{85079461-6C8E-4937-A864-3E5F3D8D5660}">
      <dgm:prSet/>
      <dgm:spPr/>
      <dgm:t>
        <a:bodyPr/>
        <a:lstStyle/>
        <a:p>
          <a:endParaRPr lang="en-GB"/>
        </a:p>
      </dgm:t>
    </dgm:pt>
    <dgm:pt modelId="{A7D836B3-D839-43DC-AC70-B986B9C3C0BC}" type="sibTrans" cxnId="{85079461-6C8E-4937-A864-3E5F3D8D5660}">
      <dgm:prSet/>
      <dgm:spPr/>
      <dgm:t>
        <a:bodyPr/>
        <a:lstStyle/>
        <a:p>
          <a:endParaRPr lang="en-GB"/>
        </a:p>
      </dgm:t>
    </dgm:pt>
    <dgm:pt modelId="{A8294870-1397-45B8-B8E7-5AD3ACE50EAD}">
      <dgm:prSet phldrT="[Text]"/>
      <dgm:spPr>
        <a:solidFill>
          <a:srgbClr val="92D050"/>
        </a:solidFill>
      </dgm:spPr>
      <dgm:t>
        <a:bodyPr/>
        <a:lstStyle/>
        <a:p>
          <a:endParaRPr lang="en-GB" dirty="0"/>
        </a:p>
      </dgm:t>
    </dgm:pt>
    <dgm:pt modelId="{B9360017-2D01-4993-B4F8-6AB95FBDC4F4}" type="parTrans" cxnId="{1AC6DE9E-AEE2-43C4-A48D-F2685758D81D}">
      <dgm:prSet/>
      <dgm:spPr/>
      <dgm:t>
        <a:bodyPr/>
        <a:lstStyle/>
        <a:p>
          <a:endParaRPr lang="en-GB"/>
        </a:p>
      </dgm:t>
    </dgm:pt>
    <dgm:pt modelId="{A37D3988-5116-4A94-8FA5-22D7D979E17A}" type="sibTrans" cxnId="{1AC6DE9E-AEE2-43C4-A48D-F2685758D81D}">
      <dgm:prSet/>
      <dgm:spPr/>
      <dgm:t>
        <a:bodyPr/>
        <a:lstStyle/>
        <a:p>
          <a:endParaRPr lang="en-GB"/>
        </a:p>
      </dgm:t>
    </dgm:pt>
    <dgm:pt modelId="{03EBB498-DC6E-4E49-B55C-CC6592D0AFF1}" type="pres">
      <dgm:prSet presAssocID="{AF5F4648-CF97-4B8F-9922-48DA7F8313A0}" presName="Name0" presStyleCnt="0">
        <dgm:presLayoutVars>
          <dgm:dir/>
          <dgm:animLvl val="lvl"/>
          <dgm:resizeHandles val="exact"/>
        </dgm:presLayoutVars>
      </dgm:prSet>
      <dgm:spPr/>
    </dgm:pt>
    <dgm:pt modelId="{3784FE46-EDC5-4D8E-A4E8-6F03C37F99D4}" type="pres">
      <dgm:prSet presAssocID="{87BE3BDA-92DA-4C3C-9432-EA10D053BB5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4ABEF61-4A06-4FE6-AEDB-40C8400D5C58}" type="pres">
      <dgm:prSet presAssocID="{534606AB-7F76-44E8-84B8-5F91AFDEEE45}" presName="parTxOnlySpace" presStyleCnt="0"/>
      <dgm:spPr/>
    </dgm:pt>
    <dgm:pt modelId="{A82BBEAE-5F07-432A-91EC-7574AF9B854D}" type="pres">
      <dgm:prSet presAssocID="{A8294870-1397-45B8-B8E7-5AD3ACE50EA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4CF4713-27F0-4D3E-B9CA-606443A5DE6C}" type="pres">
      <dgm:prSet presAssocID="{A37D3988-5116-4A94-8FA5-22D7D979E17A}" presName="parTxOnlySpace" presStyleCnt="0"/>
      <dgm:spPr/>
    </dgm:pt>
    <dgm:pt modelId="{5D1776F3-4DF6-4435-97A9-9C963DE27629}" type="pres">
      <dgm:prSet presAssocID="{C40C09EF-FB8E-4627-AF8E-803C681DD50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E1A51C3-B9DB-4E09-8317-320573D03A2E}" type="pres">
      <dgm:prSet presAssocID="{6434DAB7-B7A1-480F-845D-8B16F4BB55A2}" presName="parTxOnlySpace" presStyleCnt="0"/>
      <dgm:spPr/>
    </dgm:pt>
    <dgm:pt modelId="{FB81A04D-6E5C-43EA-82A7-7937EEABDFFD}" type="pres">
      <dgm:prSet presAssocID="{4783A609-7095-4864-BFA3-9E1A7887CAC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AC5E68A-ABCC-4BB5-8033-CE210FCC00A1}" type="pres">
      <dgm:prSet presAssocID="{A7D836B3-D839-43DC-AC70-B986B9C3C0BC}" presName="parTxOnlySpace" presStyleCnt="0"/>
      <dgm:spPr/>
    </dgm:pt>
    <dgm:pt modelId="{0A69B5D0-4340-40C6-B178-94F6FF3A5230}" type="pres">
      <dgm:prSet presAssocID="{1860D5EA-C173-4DD0-ABA2-1A84243AAE6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C17E71B-5B7E-4AFD-9619-D63B54724D82}" srcId="{AF5F4648-CF97-4B8F-9922-48DA7F8313A0}" destId="{87BE3BDA-92DA-4C3C-9432-EA10D053BB5C}" srcOrd="0" destOrd="0" parTransId="{007DDCE0-3D04-4275-BD22-050ECD4B1E78}" sibTransId="{534606AB-7F76-44E8-84B8-5F91AFDEEE45}"/>
    <dgm:cxn modelId="{54CEB61F-8F19-4F71-8266-8552D0290249}" type="presOf" srcId="{A8294870-1397-45B8-B8E7-5AD3ACE50EAD}" destId="{A82BBEAE-5F07-432A-91EC-7574AF9B854D}" srcOrd="0" destOrd="0" presId="urn:microsoft.com/office/officeart/2005/8/layout/chevron1"/>
    <dgm:cxn modelId="{74DB2F20-2E44-4C3F-A881-19DE1E4C9D19}" type="presOf" srcId="{87BE3BDA-92DA-4C3C-9432-EA10D053BB5C}" destId="{3784FE46-EDC5-4D8E-A4E8-6F03C37F99D4}" srcOrd="0" destOrd="0" presId="urn:microsoft.com/office/officeart/2005/8/layout/chevron1"/>
    <dgm:cxn modelId="{696E6532-ADDC-4341-B147-6A46EDCB8450}" type="presOf" srcId="{C40C09EF-FB8E-4627-AF8E-803C681DD50C}" destId="{5D1776F3-4DF6-4435-97A9-9C963DE27629}" srcOrd="0" destOrd="0" presId="urn:microsoft.com/office/officeart/2005/8/layout/chevron1"/>
    <dgm:cxn modelId="{85079461-6C8E-4937-A864-3E5F3D8D5660}" srcId="{AF5F4648-CF97-4B8F-9922-48DA7F8313A0}" destId="{4783A609-7095-4864-BFA3-9E1A7887CACD}" srcOrd="3" destOrd="0" parTransId="{7F044EBA-620A-4BA4-8E9A-59DE3A91A827}" sibTransId="{A7D836B3-D839-43DC-AC70-B986B9C3C0BC}"/>
    <dgm:cxn modelId="{FFD6D085-9DF8-452C-8E53-599D5FAF6A8B}" type="presOf" srcId="{AF5F4648-CF97-4B8F-9922-48DA7F8313A0}" destId="{03EBB498-DC6E-4E49-B55C-CC6592D0AFF1}" srcOrd="0" destOrd="0" presId="urn:microsoft.com/office/officeart/2005/8/layout/chevron1"/>
    <dgm:cxn modelId="{23AB4F86-7F03-4DD8-8BBE-A2C7CADD6E46}" type="presOf" srcId="{1860D5EA-C173-4DD0-ABA2-1A84243AAE64}" destId="{0A69B5D0-4340-40C6-B178-94F6FF3A5230}" srcOrd="0" destOrd="0" presId="urn:microsoft.com/office/officeart/2005/8/layout/chevron1"/>
    <dgm:cxn modelId="{D61D6487-EE21-49E7-B57A-BC9310EC6E17}" srcId="{AF5F4648-CF97-4B8F-9922-48DA7F8313A0}" destId="{C40C09EF-FB8E-4627-AF8E-803C681DD50C}" srcOrd="2" destOrd="0" parTransId="{4C43C1BC-B8BE-4484-A518-4584F195C21E}" sibTransId="{6434DAB7-B7A1-480F-845D-8B16F4BB55A2}"/>
    <dgm:cxn modelId="{1AC6DE9E-AEE2-43C4-A48D-F2685758D81D}" srcId="{AF5F4648-CF97-4B8F-9922-48DA7F8313A0}" destId="{A8294870-1397-45B8-B8E7-5AD3ACE50EAD}" srcOrd="1" destOrd="0" parTransId="{B9360017-2D01-4993-B4F8-6AB95FBDC4F4}" sibTransId="{A37D3988-5116-4A94-8FA5-22D7D979E17A}"/>
    <dgm:cxn modelId="{9EC817B4-68CB-4970-AF92-2C7EDE614D3A}" type="presOf" srcId="{4783A609-7095-4864-BFA3-9E1A7887CACD}" destId="{FB81A04D-6E5C-43EA-82A7-7937EEABDFFD}" srcOrd="0" destOrd="0" presId="urn:microsoft.com/office/officeart/2005/8/layout/chevron1"/>
    <dgm:cxn modelId="{3322ADC2-5073-4E84-9986-05A427CBAD4F}" srcId="{AF5F4648-CF97-4B8F-9922-48DA7F8313A0}" destId="{1860D5EA-C173-4DD0-ABA2-1A84243AAE64}" srcOrd="4" destOrd="0" parTransId="{E2669234-DEA9-478A-A186-95BA95552FA0}" sibTransId="{962AA787-8C76-4EB3-BD61-151AAA33B0E9}"/>
    <dgm:cxn modelId="{C525AB86-0474-4023-94DE-7A652ACCF1EA}" type="presParOf" srcId="{03EBB498-DC6E-4E49-B55C-CC6592D0AFF1}" destId="{3784FE46-EDC5-4D8E-A4E8-6F03C37F99D4}" srcOrd="0" destOrd="0" presId="urn:microsoft.com/office/officeart/2005/8/layout/chevron1"/>
    <dgm:cxn modelId="{51CC4C9C-E70D-4141-8B65-4B15EF5E2BB8}" type="presParOf" srcId="{03EBB498-DC6E-4E49-B55C-CC6592D0AFF1}" destId="{14ABEF61-4A06-4FE6-AEDB-40C8400D5C58}" srcOrd="1" destOrd="0" presId="urn:microsoft.com/office/officeart/2005/8/layout/chevron1"/>
    <dgm:cxn modelId="{A27D8051-20A2-48BD-941A-D11DE7888096}" type="presParOf" srcId="{03EBB498-DC6E-4E49-B55C-CC6592D0AFF1}" destId="{A82BBEAE-5F07-432A-91EC-7574AF9B854D}" srcOrd="2" destOrd="0" presId="urn:microsoft.com/office/officeart/2005/8/layout/chevron1"/>
    <dgm:cxn modelId="{FC9F695E-BA4C-42F7-9666-28F91F8CA0F2}" type="presParOf" srcId="{03EBB498-DC6E-4E49-B55C-CC6592D0AFF1}" destId="{64CF4713-27F0-4D3E-B9CA-606443A5DE6C}" srcOrd="3" destOrd="0" presId="urn:microsoft.com/office/officeart/2005/8/layout/chevron1"/>
    <dgm:cxn modelId="{EA166A81-F12E-44F1-B73F-E683544BB85D}" type="presParOf" srcId="{03EBB498-DC6E-4E49-B55C-CC6592D0AFF1}" destId="{5D1776F3-4DF6-4435-97A9-9C963DE27629}" srcOrd="4" destOrd="0" presId="urn:microsoft.com/office/officeart/2005/8/layout/chevron1"/>
    <dgm:cxn modelId="{A8A2C9C1-4EB3-4740-909E-E4C5E3C7E470}" type="presParOf" srcId="{03EBB498-DC6E-4E49-B55C-CC6592D0AFF1}" destId="{0E1A51C3-B9DB-4E09-8317-320573D03A2E}" srcOrd="5" destOrd="0" presId="urn:microsoft.com/office/officeart/2005/8/layout/chevron1"/>
    <dgm:cxn modelId="{54FD90A7-18FD-4798-BC8D-3387E3BFC222}" type="presParOf" srcId="{03EBB498-DC6E-4E49-B55C-CC6592D0AFF1}" destId="{FB81A04D-6E5C-43EA-82A7-7937EEABDFFD}" srcOrd="6" destOrd="0" presId="urn:microsoft.com/office/officeart/2005/8/layout/chevron1"/>
    <dgm:cxn modelId="{008CC268-38AF-4D0E-80F0-98DF6F89C62B}" type="presParOf" srcId="{03EBB498-DC6E-4E49-B55C-CC6592D0AFF1}" destId="{5AC5E68A-ABCC-4BB5-8033-CE210FCC00A1}" srcOrd="7" destOrd="0" presId="urn:microsoft.com/office/officeart/2005/8/layout/chevron1"/>
    <dgm:cxn modelId="{EA0957DC-3DD1-4BB8-9654-25E092D4BBD2}" type="presParOf" srcId="{03EBB498-DC6E-4E49-B55C-CC6592D0AFF1}" destId="{0A69B5D0-4340-40C6-B178-94F6FF3A523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5F4648-CF97-4B8F-9922-48DA7F8313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7BE3BDA-92DA-4C3C-9432-EA10D053BB5C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007DDCE0-3D04-4275-BD22-050ECD4B1E78}" type="parTrans" cxnId="{3C17E71B-5B7E-4AFD-9619-D63B54724D82}">
      <dgm:prSet/>
      <dgm:spPr/>
      <dgm:t>
        <a:bodyPr/>
        <a:lstStyle/>
        <a:p>
          <a:endParaRPr lang="en-GB"/>
        </a:p>
      </dgm:t>
    </dgm:pt>
    <dgm:pt modelId="{534606AB-7F76-44E8-84B8-5F91AFDEEE45}" type="sibTrans" cxnId="{3C17E71B-5B7E-4AFD-9619-D63B54724D82}">
      <dgm:prSet/>
      <dgm:spPr/>
      <dgm:t>
        <a:bodyPr/>
        <a:lstStyle/>
        <a:p>
          <a:endParaRPr lang="en-GB"/>
        </a:p>
      </dgm:t>
    </dgm:pt>
    <dgm:pt modelId="{C40C09EF-FB8E-4627-AF8E-803C681DD50C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4C43C1BC-B8BE-4484-A518-4584F195C21E}" type="parTrans" cxnId="{D61D6487-EE21-49E7-B57A-BC9310EC6E17}">
      <dgm:prSet/>
      <dgm:spPr/>
      <dgm:t>
        <a:bodyPr/>
        <a:lstStyle/>
        <a:p>
          <a:endParaRPr lang="en-GB"/>
        </a:p>
      </dgm:t>
    </dgm:pt>
    <dgm:pt modelId="{6434DAB7-B7A1-480F-845D-8B16F4BB55A2}" type="sibTrans" cxnId="{D61D6487-EE21-49E7-B57A-BC9310EC6E17}">
      <dgm:prSet/>
      <dgm:spPr/>
      <dgm:t>
        <a:bodyPr/>
        <a:lstStyle/>
        <a:p>
          <a:endParaRPr lang="en-GB"/>
        </a:p>
      </dgm:t>
    </dgm:pt>
    <dgm:pt modelId="{A8294870-1397-45B8-B8E7-5AD3ACE50EAD}">
      <dgm:prSet phldrT="[Text]"/>
      <dgm:spPr>
        <a:solidFill>
          <a:srgbClr val="FFC000"/>
        </a:solidFill>
      </dgm:spPr>
      <dgm:t>
        <a:bodyPr/>
        <a:lstStyle/>
        <a:p>
          <a:endParaRPr lang="en-GB" dirty="0"/>
        </a:p>
      </dgm:t>
    </dgm:pt>
    <dgm:pt modelId="{B9360017-2D01-4993-B4F8-6AB95FBDC4F4}" type="parTrans" cxnId="{1AC6DE9E-AEE2-43C4-A48D-F2685758D81D}">
      <dgm:prSet/>
      <dgm:spPr/>
      <dgm:t>
        <a:bodyPr/>
        <a:lstStyle/>
        <a:p>
          <a:endParaRPr lang="en-GB"/>
        </a:p>
      </dgm:t>
    </dgm:pt>
    <dgm:pt modelId="{A37D3988-5116-4A94-8FA5-22D7D979E17A}" type="sibTrans" cxnId="{1AC6DE9E-AEE2-43C4-A48D-F2685758D81D}">
      <dgm:prSet/>
      <dgm:spPr/>
      <dgm:t>
        <a:bodyPr/>
        <a:lstStyle/>
        <a:p>
          <a:endParaRPr lang="en-GB"/>
        </a:p>
      </dgm:t>
    </dgm:pt>
    <dgm:pt modelId="{03EBB498-DC6E-4E49-B55C-CC6592D0AFF1}" type="pres">
      <dgm:prSet presAssocID="{AF5F4648-CF97-4B8F-9922-48DA7F8313A0}" presName="Name0" presStyleCnt="0">
        <dgm:presLayoutVars>
          <dgm:dir/>
          <dgm:animLvl val="lvl"/>
          <dgm:resizeHandles val="exact"/>
        </dgm:presLayoutVars>
      </dgm:prSet>
      <dgm:spPr/>
    </dgm:pt>
    <dgm:pt modelId="{3784FE46-EDC5-4D8E-A4E8-6F03C37F99D4}" type="pres">
      <dgm:prSet presAssocID="{87BE3BDA-92DA-4C3C-9432-EA10D053BB5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4ABEF61-4A06-4FE6-AEDB-40C8400D5C58}" type="pres">
      <dgm:prSet presAssocID="{534606AB-7F76-44E8-84B8-5F91AFDEEE45}" presName="parTxOnlySpace" presStyleCnt="0"/>
      <dgm:spPr/>
    </dgm:pt>
    <dgm:pt modelId="{A82BBEAE-5F07-432A-91EC-7574AF9B854D}" type="pres">
      <dgm:prSet presAssocID="{A8294870-1397-45B8-B8E7-5AD3ACE50EA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CF4713-27F0-4D3E-B9CA-606443A5DE6C}" type="pres">
      <dgm:prSet presAssocID="{A37D3988-5116-4A94-8FA5-22D7D979E17A}" presName="parTxOnlySpace" presStyleCnt="0"/>
      <dgm:spPr/>
    </dgm:pt>
    <dgm:pt modelId="{5D1776F3-4DF6-4435-97A9-9C963DE27629}" type="pres">
      <dgm:prSet presAssocID="{C40C09EF-FB8E-4627-AF8E-803C681DD50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C17E71B-5B7E-4AFD-9619-D63B54724D82}" srcId="{AF5F4648-CF97-4B8F-9922-48DA7F8313A0}" destId="{87BE3BDA-92DA-4C3C-9432-EA10D053BB5C}" srcOrd="0" destOrd="0" parTransId="{007DDCE0-3D04-4275-BD22-050ECD4B1E78}" sibTransId="{534606AB-7F76-44E8-84B8-5F91AFDEEE45}"/>
    <dgm:cxn modelId="{54CEB61F-8F19-4F71-8266-8552D0290249}" type="presOf" srcId="{A8294870-1397-45B8-B8E7-5AD3ACE50EAD}" destId="{A82BBEAE-5F07-432A-91EC-7574AF9B854D}" srcOrd="0" destOrd="0" presId="urn:microsoft.com/office/officeart/2005/8/layout/chevron1"/>
    <dgm:cxn modelId="{74DB2F20-2E44-4C3F-A881-19DE1E4C9D19}" type="presOf" srcId="{87BE3BDA-92DA-4C3C-9432-EA10D053BB5C}" destId="{3784FE46-EDC5-4D8E-A4E8-6F03C37F99D4}" srcOrd="0" destOrd="0" presId="urn:microsoft.com/office/officeart/2005/8/layout/chevron1"/>
    <dgm:cxn modelId="{696E6532-ADDC-4341-B147-6A46EDCB8450}" type="presOf" srcId="{C40C09EF-FB8E-4627-AF8E-803C681DD50C}" destId="{5D1776F3-4DF6-4435-97A9-9C963DE27629}" srcOrd="0" destOrd="0" presId="urn:microsoft.com/office/officeart/2005/8/layout/chevron1"/>
    <dgm:cxn modelId="{FFD6D085-9DF8-452C-8E53-599D5FAF6A8B}" type="presOf" srcId="{AF5F4648-CF97-4B8F-9922-48DA7F8313A0}" destId="{03EBB498-DC6E-4E49-B55C-CC6592D0AFF1}" srcOrd="0" destOrd="0" presId="urn:microsoft.com/office/officeart/2005/8/layout/chevron1"/>
    <dgm:cxn modelId="{D61D6487-EE21-49E7-B57A-BC9310EC6E17}" srcId="{AF5F4648-CF97-4B8F-9922-48DA7F8313A0}" destId="{C40C09EF-FB8E-4627-AF8E-803C681DD50C}" srcOrd="2" destOrd="0" parTransId="{4C43C1BC-B8BE-4484-A518-4584F195C21E}" sibTransId="{6434DAB7-B7A1-480F-845D-8B16F4BB55A2}"/>
    <dgm:cxn modelId="{1AC6DE9E-AEE2-43C4-A48D-F2685758D81D}" srcId="{AF5F4648-CF97-4B8F-9922-48DA7F8313A0}" destId="{A8294870-1397-45B8-B8E7-5AD3ACE50EAD}" srcOrd="1" destOrd="0" parTransId="{B9360017-2D01-4993-B4F8-6AB95FBDC4F4}" sibTransId="{A37D3988-5116-4A94-8FA5-22D7D979E17A}"/>
    <dgm:cxn modelId="{C525AB86-0474-4023-94DE-7A652ACCF1EA}" type="presParOf" srcId="{03EBB498-DC6E-4E49-B55C-CC6592D0AFF1}" destId="{3784FE46-EDC5-4D8E-A4E8-6F03C37F99D4}" srcOrd="0" destOrd="0" presId="urn:microsoft.com/office/officeart/2005/8/layout/chevron1"/>
    <dgm:cxn modelId="{51CC4C9C-E70D-4141-8B65-4B15EF5E2BB8}" type="presParOf" srcId="{03EBB498-DC6E-4E49-B55C-CC6592D0AFF1}" destId="{14ABEF61-4A06-4FE6-AEDB-40C8400D5C58}" srcOrd="1" destOrd="0" presId="urn:microsoft.com/office/officeart/2005/8/layout/chevron1"/>
    <dgm:cxn modelId="{A27D8051-20A2-48BD-941A-D11DE7888096}" type="presParOf" srcId="{03EBB498-DC6E-4E49-B55C-CC6592D0AFF1}" destId="{A82BBEAE-5F07-432A-91EC-7574AF9B854D}" srcOrd="2" destOrd="0" presId="urn:microsoft.com/office/officeart/2005/8/layout/chevron1"/>
    <dgm:cxn modelId="{FC9F695E-BA4C-42F7-9666-28F91F8CA0F2}" type="presParOf" srcId="{03EBB498-DC6E-4E49-B55C-CC6592D0AFF1}" destId="{64CF4713-27F0-4D3E-B9CA-606443A5DE6C}" srcOrd="3" destOrd="0" presId="urn:microsoft.com/office/officeart/2005/8/layout/chevron1"/>
    <dgm:cxn modelId="{EA166A81-F12E-44F1-B73F-E683544BB85D}" type="presParOf" srcId="{03EBB498-DC6E-4E49-B55C-CC6592D0AFF1}" destId="{5D1776F3-4DF6-4435-97A9-9C963DE2762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5F4648-CF97-4B8F-9922-48DA7F8313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7BE3BDA-92DA-4C3C-9432-EA10D053BB5C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007DDCE0-3D04-4275-BD22-050ECD4B1E78}" type="parTrans" cxnId="{3C17E71B-5B7E-4AFD-9619-D63B54724D82}">
      <dgm:prSet/>
      <dgm:spPr/>
      <dgm:t>
        <a:bodyPr/>
        <a:lstStyle/>
        <a:p>
          <a:endParaRPr lang="en-GB"/>
        </a:p>
      </dgm:t>
    </dgm:pt>
    <dgm:pt modelId="{534606AB-7F76-44E8-84B8-5F91AFDEEE45}" type="sibTrans" cxnId="{3C17E71B-5B7E-4AFD-9619-D63B54724D82}">
      <dgm:prSet/>
      <dgm:spPr/>
      <dgm:t>
        <a:bodyPr/>
        <a:lstStyle/>
        <a:p>
          <a:endParaRPr lang="en-GB"/>
        </a:p>
      </dgm:t>
    </dgm:pt>
    <dgm:pt modelId="{C40C09EF-FB8E-4627-AF8E-803C681DD50C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4C43C1BC-B8BE-4484-A518-4584F195C21E}" type="parTrans" cxnId="{D61D6487-EE21-49E7-B57A-BC9310EC6E17}">
      <dgm:prSet/>
      <dgm:spPr/>
      <dgm:t>
        <a:bodyPr/>
        <a:lstStyle/>
        <a:p>
          <a:endParaRPr lang="en-GB"/>
        </a:p>
      </dgm:t>
    </dgm:pt>
    <dgm:pt modelId="{6434DAB7-B7A1-480F-845D-8B16F4BB55A2}" type="sibTrans" cxnId="{D61D6487-EE21-49E7-B57A-BC9310EC6E17}">
      <dgm:prSet/>
      <dgm:spPr/>
      <dgm:t>
        <a:bodyPr/>
        <a:lstStyle/>
        <a:p>
          <a:endParaRPr lang="en-GB"/>
        </a:p>
      </dgm:t>
    </dgm:pt>
    <dgm:pt modelId="{A8294870-1397-45B8-B8E7-5AD3ACE50EAD}">
      <dgm:prSet phldrT="[Text]"/>
      <dgm:spPr>
        <a:solidFill>
          <a:srgbClr val="FF0000"/>
        </a:solidFill>
      </dgm:spPr>
      <dgm:t>
        <a:bodyPr/>
        <a:lstStyle/>
        <a:p>
          <a:endParaRPr lang="en-GB" dirty="0"/>
        </a:p>
      </dgm:t>
    </dgm:pt>
    <dgm:pt modelId="{B9360017-2D01-4993-B4F8-6AB95FBDC4F4}" type="parTrans" cxnId="{1AC6DE9E-AEE2-43C4-A48D-F2685758D81D}">
      <dgm:prSet/>
      <dgm:spPr/>
      <dgm:t>
        <a:bodyPr/>
        <a:lstStyle/>
        <a:p>
          <a:endParaRPr lang="en-GB"/>
        </a:p>
      </dgm:t>
    </dgm:pt>
    <dgm:pt modelId="{A37D3988-5116-4A94-8FA5-22D7D979E17A}" type="sibTrans" cxnId="{1AC6DE9E-AEE2-43C4-A48D-F2685758D81D}">
      <dgm:prSet/>
      <dgm:spPr/>
      <dgm:t>
        <a:bodyPr/>
        <a:lstStyle/>
        <a:p>
          <a:endParaRPr lang="en-GB"/>
        </a:p>
      </dgm:t>
    </dgm:pt>
    <dgm:pt modelId="{03EBB498-DC6E-4E49-B55C-CC6592D0AFF1}" type="pres">
      <dgm:prSet presAssocID="{AF5F4648-CF97-4B8F-9922-48DA7F8313A0}" presName="Name0" presStyleCnt="0">
        <dgm:presLayoutVars>
          <dgm:dir/>
          <dgm:animLvl val="lvl"/>
          <dgm:resizeHandles val="exact"/>
        </dgm:presLayoutVars>
      </dgm:prSet>
      <dgm:spPr/>
    </dgm:pt>
    <dgm:pt modelId="{3784FE46-EDC5-4D8E-A4E8-6F03C37F99D4}" type="pres">
      <dgm:prSet presAssocID="{87BE3BDA-92DA-4C3C-9432-EA10D053BB5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4ABEF61-4A06-4FE6-AEDB-40C8400D5C58}" type="pres">
      <dgm:prSet presAssocID="{534606AB-7F76-44E8-84B8-5F91AFDEEE45}" presName="parTxOnlySpace" presStyleCnt="0"/>
      <dgm:spPr/>
    </dgm:pt>
    <dgm:pt modelId="{A82BBEAE-5F07-432A-91EC-7574AF9B854D}" type="pres">
      <dgm:prSet presAssocID="{A8294870-1397-45B8-B8E7-5AD3ACE50EA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CF4713-27F0-4D3E-B9CA-606443A5DE6C}" type="pres">
      <dgm:prSet presAssocID="{A37D3988-5116-4A94-8FA5-22D7D979E17A}" presName="parTxOnlySpace" presStyleCnt="0"/>
      <dgm:spPr/>
    </dgm:pt>
    <dgm:pt modelId="{5D1776F3-4DF6-4435-97A9-9C963DE27629}" type="pres">
      <dgm:prSet presAssocID="{C40C09EF-FB8E-4627-AF8E-803C681DD50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C17E71B-5B7E-4AFD-9619-D63B54724D82}" srcId="{AF5F4648-CF97-4B8F-9922-48DA7F8313A0}" destId="{87BE3BDA-92DA-4C3C-9432-EA10D053BB5C}" srcOrd="0" destOrd="0" parTransId="{007DDCE0-3D04-4275-BD22-050ECD4B1E78}" sibTransId="{534606AB-7F76-44E8-84B8-5F91AFDEEE45}"/>
    <dgm:cxn modelId="{54CEB61F-8F19-4F71-8266-8552D0290249}" type="presOf" srcId="{A8294870-1397-45B8-B8E7-5AD3ACE50EAD}" destId="{A82BBEAE-5F07-432A-91EC-7574AF9B854D}" srcOrd="0" destOrd="0" presId="urn:microsoft.com/office/officeart/2005/8/layout/chevron1"/>
    <dgm:cxn modelId="{74DB2F20-2E44-4C3F-A881-19DE1E4C9D19}" type="presOf" srcId="{87BE3BDA-92DA-4C3C-9432-EA10D053BB5C}" destId="{3784FE46-EDC5-4D8E-A4E8-6F03C37F99D4}" srcOrd="0" destOrd="0" presId="urn:microsoft.com/office/officeart/2005/8/layout/chevron1"/>
    <dgm:cxn modelId="{696E6532-ADDC-4341-B147-6A46EDCB8450}" type="presOf" srcId="{C40C09EF-FB8E-4627-AF8E-803C681DD50C}" destId="{5D1776F3-4DF6-4435-97A9-9C963DE27629}" srcOrd="0" destOrd="0" presId="urn:microsoft.com/office/officeart/2005/8/layout/chevron1"/>
    <dgm:cxn modelId="{FFD6D085-9DF8-452C-8E53-599D5FAF6A8B}" type="presOf" srcId="{AF5F4648-CF97-4B8F-9922-48DA7F8313A0}" destId="{03EBB498-DC6E-4E49-B55C-CC6592D0AFF1}" srcOrd="0" destOrd="0" presId="urn:microsoft.com/office/officeart/2005/8/layout/chevron1"/>
    <dgm:cxn modelId="{D61D6487-EE21-49E7-B57A-BC9310EC6E17}" srcId="{AF5F4648-CF97-4B8F-9922-48DA7F8313A0}" destId="{C40C09EF-FB8E-4627-AF8E-803C681DD50C}" srcOrd="2" destOrd="0" parTransId="{4C43C1BC-B8BE-4484-A518-4584F195C21E}" sibTransId="{6434DAB7-B7A1-480F-845D-8B16F4BB55A2}"/>
    <dgm:cxn modelId="{1AC6DE9E-AEE2-43C4-A48D-F2685758D81D}" srcId="{AF5F4648-CF97-4B8F-9922-48DA7F8313A0}" destId="{A8294870-1397-45B8-B8E7-5AD3ACE50EAD}" srcOrd="1" destOrd="0" parTransId="{B9360017-2D01-4993-B4F8-6AB95FBDC4F4}" sibTransId="{A37D3988-5116-4A94-8FA5-22D7D979E17A}"/>
    <dgm:cxn modelId="{C525AB86-0474-4023-94DE-7A652ACCF1EA}" type="presParOf" srcId="{03EBB498-DC6E-4E49-B55C-CC6592D0AFF1}" destId="{3784FE46-EDC5-4D8E-A4E8-6F03C37F99D4}" srcOrd="0" destOrd="0" presId="urn:microsoft.com/office/officeart/2005/8/layout/chevron1"/>
    <dgm:cxn modelId="{51CC4C9C-E70D-4141-8B65-4B15EF5E2BB8}" type="presParOf" srcId="{03EBB498-DC6E-4E49-B55C-CC6592D0AFF1}" destId="{14ABEF61-4A06-4FE6-AEDB-40C8400D5C58}" srcOrd="1" destOrd="0" presId="urn:microsoft.com/office/officeart/2005/8/layout/chevron1"/>
    <dgm:cxn modelId="{A27D8051-20A2-48BD-941A-D11DE7888096}" type="presParOf" srcId="{03EBB498-DC6E-4E49-B55C-CC6592D0AFF1}" destId="{A82BBEAE-5F07-432A-91EC-7574AF9B854D}" srcOrd="2" destOrd="0" presId="urn:microsoft.com/office/officeart/2005/8/layout/chevron1"/>
    <dgm:cxn modelId="{FC9F695E-BA4C-42F7-9666-28F91F8CA0F2}" type="presParOf" srcId="{03EBB498-DC6E-4E49-B55C-CC6592D0AFF1}" destId="{64CF4713-27F0-4D3E-B9CA-606443A5DE6C}" srcOrd="3" destOrd="0" presId="urn:microsoft.com/office/officeart/2005/8/layout/chevron1"/>
    <dgm:cxn modelId="{EA166A81-F12E-44F1-B73F-E683544BB85D}" type="presParOf" srcId="{03EBB498-DC6E-4E49-B55C-CC6592D0AFF1}" destId="{5D1776F3-4DF6-4435-97A9-9C963DE2762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4FE46-EDC5-4D8E-A4E8-6F03C37F99D4}">
      <dsp:nvSpPr>
        <dsp:cNvPr id="0" name=""/>
        <dsp:cNvSpPr/>
      </dsp:nvSpPr>
      <dsp:spPr>
        <a:xfrm>
          <a:off x="1826" y="258124"/>
          <a:ext cx="1625759" cy="650303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 </a:t>
          </a:r>
        </a:p>
      </dsp:txBody>
      <dsp:txXfrm>
        <a:off x="326978" y="258124"/>
        <a:ext cx="975456" cy="650303"/>
      </dsp:txXfrm>
    </dsp:sp>
    <dsp:sp modelId="{A82BBEAE-5F07-432A-91EC-7574AF9B854D}">
      <dsp:nvSpPr>
        <dsp:cNvPr id="0" name=""/>
        <dsp:cNvSpPr/>
      </dsp:nvSpPr>
      <dsp:spPr>
        <a:xfrm>
          <a:off x="1465010" y="258124"/>
          <a:ext cx="1625759" cy="650303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900" kern="1200" dirty="0"/>
        </a:p>
      </dsp:txBody>
      <dsp:txXfrm>
        <a:off x="1790162" y="258124"/>
        <a:ext cx="975456" cy="650303"/>
      </dsp:txXfrm>
    </dsp:sp>
    <dsp:sp modelId="{5D1776F3-4DF6-4435-97A9-9C963DE27629}">
      <dsp:nvSpPr>
        <dsp:cNvPr id="0" name=""/>
        <dsp:cNvSpPr/>
      </dsp:nvSpPr>
      <dsp:spPr>
        <a:xfrm>
          <a:off x="2928193" y="258124"/>
          <a:ext cx="1625759" cy="650303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 </a:t>
          </a:r>
        </a:p>
      </dsp:txBody>
      <dsp:txXfrm>
        <a:off x="3253345" y="258124"/>
        <a:ext cx="975456" cy="650303"/>
      </dsp:txXfrm>
    </dsp:sp>
    <dsp:sp modelId="{FB81A04D-6E5C-43EA-82A7-7937EEABDFFD}">
      <dsp:nvSpPr>
        <dsp:cNvPr id="0" name=""/>
        <dsp:cNvSpPr/>
      </dsp:nvSpPr>
      <dsp:spPr>
        <a:xfrm>
          <a:off x="4391377" y="258124"/>
          <a:ext cx="1625759" cy="650303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900" kern="1200" dirty="0"/>
        </a:p>
      </dsp:txBody>
      <dsp:txXfrm>
        <a:off x="4716529" y="258124"/>
        <a:ext cx="975456" cy="650303"/>
      </dsp:txXfrm>
    </dsp:sp>
    <dsp:sp modelId="{0A69B5D0-4340-40C6-B178-94F6FF3A5230}">
      <dsp:nvSpPr>
        <dsp:cNvPr id="0" name=""/>
        <dsp:cNvSpPr/>
      </dsp:nvSpPr>
      <dsp:spPr>
        <a:xfrm>
          <a:off x="5854560" y="258124"/>
          <a:ext cx="1625759" cy="650303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900" kern="1200" dirty="0"/>
        </a:p>
      </dsp:txBody>
      <dsp:txXfrm>
        <a:off x="6179712" y="258124"/>
        <a:ext cx="975456" cy="650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4FE46-EDC5-4D8E-A4E8-6F03C37F99D4}">
      <dsp:nvSpPr>
        <dsp:cNvPr id="0" name=""/>
        <dsp:cNvSpPr/>
      </dsp:nvSpPr>
      <dsp:spPr>
        <a:xfrm>
          <a:off x="1276" y="45803"/>
          <a:ext cx="1554755" cy="62190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 </a:t>
          </a:r>
        </a:p>
      </dsp:txBody>
      <dsp:txXfrm>
        <a:off x="312227" y="45803"/>
        <a:ext cx="932853" cy="621902"/>
      </dsp:txXfrm>
    </dsp:sp>
    <dsp:sp modelId="{A82BBEAE-5F07-432A-91EC-7574AF9B854D}">
      <dsp:nvSpPr>
        <dsp:cNvPr id="0" name=""/>
        <dsp:cNvSpPr/>
      </dsp:nvSpPr>
      <dsp:spPr>
        <a:xfrm>
          <a:off x="1400556" y="45803"/>
          <a:ext cx="1554755" cy="62190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1711507" y="45803"/>
        <a:ext cx="932853" cy="621902"/>
      </dsp:txXfrm>
    </dsp:sp>
    <dsp:sp modelId="{5D1776F3-4DF6-4435-97A9-9C963DE27629}">
      <dsp:nvSpPr>
        <dsp:cNvPr id="0" name=""/>
        <dsp:cNvSpPr/>
      </dsp:nvSpPr>
      <dsp:spPr>
        <a:xfrm>
          <a:off x="2799836" y="45803"/>
          <a:ext cx="1554755" cy="62190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 </a:t>
          </a:r>
        </a:p>
      </dsp:txBody>
      <dsp:txXfrm>
        <a:off x="3110787" y="45803"/>
        <a:ext cx="932853" cy="621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4FE46-EDC5-4D8E-A4E8-6F03C37F99D4}">
      <dsp:nvSpPr>
        <dsp:cNvPr id="0" name=""/>
        <dsp:cNvSpPr/>
      </dsp:nvSpPr>
      <dsp:spPr>
        <a:xfrm>
          <a:off x="1276" y="45803"/>
          <a:ext cx="1554755" cy="62190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 </a:t>
          </a:r>
        </a:p>
      </dsp:txBody>
      <dsp:txXfrm>
        <a:off x="312227" y="45803"/>
        <a:ext cx="932853" cy="621902"/>
      </dsp:txXfrm>
    </dsp:sp>
    <dsp:sp modelId="{A82BBEAE-5F07-432A-91EC-7574AF9B854D}">
      <dsp:nvSpPr>
        <dsp:cNvPr id="0" name=""/>
        <dsp:cNvSpPr/>
      </dsp:nvSpPr>
      <dsp:spPr>
        <a:xfrm>
          <a:off x="1400556" y="45803"/>
          <a:ext cx="1554755" cy="62190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/>
        </a:p>
      </dsp:txBody>
      <dsp:txXfrm>
        <a:off x="1711507" y="45803"/>
        <a:ext cx="932853" cy="621902"/>
      </dsp:txXfrm>
    </dsp:sp>
    <dsp:sp modelId="{5D1776F3-4DF6-4435-97A9-9C963DE27629}">
      <dsp:nvSpPr>
        <dsp:cNvPr id="0" name=""/>
        <dsp:cNvSpPr/>
      </dsp:nvSpPr>
      <dsp:spPr>
        <a:xfrm>
          <a:off x="2799836" y="45803"/>
          <a:ext cx="1554755" cy="62190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 </a:t>
          </a:r>
        </a:p>
      </dsp:txBody>
      <dsp:txXfrm>
        <a:off x="3110787" y="45803"/>
        <a:ext cx="932853" cy="62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97BC25B2-4C63-4D8B-BE73-97D0AC2E21E2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2718573-2A86-4B97-AD00-5353F6E0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5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F31703C7-0CF8-51A7-D128-9E53CADDD1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B3DA8658-CCA9-C854-328F-C0F578BE5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0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5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40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7429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143000"/>
            <a:ext cx="10972800" cy="4530725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EC8ABA-3B3A-F4B1-F75C-1F25FC8A22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592F6-1B16-4963-B987-95D3BE00D5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054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13/12/2022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93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13/12/2022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35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13/12/2022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7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af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13/12/2022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45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a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13/12/2022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4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13/12/2022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87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190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0F9D687-2FC9-5F4E-953A-BECA58B129F0}" type="datetimeFigureOut">
              <a:rPr lang="en-GB" smtClean="0"/>
              <a:pPr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6D2C354-26C8-7D45-A787-5B55A6DFC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19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FA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8251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9823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EB5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2869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270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E63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0510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Leaf Green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9135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f Green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87922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363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28A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2009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6845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000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46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 dirty="0"/>
              <a:t>INSERT IMAGE HERE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  <a:p>
            <a:pPr lvl="0"/>
            <a:r>
              <a:rPr lang="en-GB" dirty="0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8918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4069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884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2962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f Green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7850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8613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 dirty="0"/>
              <a:t>Headline goes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 dirty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0488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 dirty="0">
                <a:solidFill>
                  <a:srgbClr val="FAAF23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13/12/2022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55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 dirty="0">
                <a:solidFill>
                  <a:srgbClr val="EB5A19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13/12/2022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1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 dirty="0">
                <a:solidFill>
                  <a:srgbClr val="E63241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13/12/2022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4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690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f Green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 dirty="0">
                <a:solidFill>
                  <a:srgbClr val="82BE64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13/12/2022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8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 dirty="0">
                <a:solidFill>
                  <a:srgbClr val="28AF78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13/12/2022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 dirty="0">
                <a:solidFill>
                  <a:srgbClr val="46B9B9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13/12/2022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66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7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2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3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97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6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AD07-5DDF-0AAA-ED90-0FEB1A6660D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2C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0F9D687-2FC9-5F4E-953A-BECA58B129F0}" type="datetimeFigureOut">
              <a:rPr lang="en-GB" smtClean="0"/>
              <a:pPr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D2C354-26C8-7D45-A787-5B55A6DFCEE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160A3D-407C-47E9-2D65-546BB1891196}"/>
              </a:ext>
            </a:extLst>
          </p:cNvPr>
          <p:cNvCxnSpPr>
            <a:cxnSpLocks/>
          </p:cNvCxnSpPr>
          <p:nvPr userDrawn="1"/>
        </p:nvCxnSpPr>
        <p:spPr>
          <a:xfrm>
            <a:off x="169643" y="1415028"/>
            <a:ext cx="11727496" cy="0"/>
          </a:xfrm>
          <a:prstGeom prst="line">
            <a:avLst/>
          </a:prstGeom>
          <a:ln w="9525">
            <a:solidFill>
              <a:srgbClr val="28B4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01DE41-ACD6-7ADD-6D12-D8371E1E2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27889" r="27888" b="20405"/>
          <a:stretch/>
        </p:blipFill>
        <p:spPr>
          <a:xfrm>
            <a:off x="9949070" y="0"/>
            <a:ext cx="2219739" cy="20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4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8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28B43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13/12/2022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13/12/2022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1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13/12/2022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4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13/12/2022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3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illowtop-mattress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7CE7C3D6-AEFE-2F9E-FBD7-9BAB57690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03" y="0"/>
            <a:ext cx="12227777" cy="6860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958ED-FF92-2F9E-371D-9FC6FB8B8353}"/>
              </a:ext>
            </a:extLst>
          </p:cNvPr>
          <p:cNvSpPr txBox="1"/>
          <p:nvPr/>
        </p:nvSpPr>
        <p:spPr>
          <a:xfrm>
            <a:off x="390292" y="1824205"/>
            <a:ext cx="3267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13 –building teams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0ED35-9994-6DCC-51A7-2633D6EA0B4E}"/>
              </a:ext>
            </a:extLst>
          </p:cNvPr>
          <p:cNvSpPr txBox="1"/>
          <p:nvPr/>
        </p:nvSpPr>
        <p:spPr>
          <a:xfrm>
            <a:off x="1449658" y="5717652"/>
            <a:ext cx="960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December 2022</a:t>
            </a:r>
          </a:p>
        </p:txBody>
      </p:sp>
    </p:spTree>
    <p:extLst>
      <p:ext uri="{BB962C8B-B14F-4D97-AF65-F5344CB8AC3E}">
        <p14:creationId xmlns:p14="http://schemas.microsoft.com/office/powerpoint/2010/main" val="1371935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4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EDE6-B9C2-4084-8405-2E5BFBEC4FCF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0E203-D60D-D5F1-AAAB-171F53584E44}"/>
              </a:ext>
            </a:extLst>
          </p:cNvPr>
          <p:cNvSpPr/>
          <p:nvPr/>
        </p:nvSpPr>
        <p:spPr>
          <a:xfrm>
            <a:off x="1369303" y="1667713"/>
            <a:ext cx="7241297" cy="781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38300" y="1461752"/>
            <a:ext cx="8915400" cy="469520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Gate manager roles – “Moments of truth”</a:t>
            </a:r>
          </a:p>
          <a:p>
            <a:pPr>
              <a:lnSpc>
                <a:spcPct val="200000"/>
              </a:lnSpc>
            </a:pPr>
            <a:r>
              <a:rPr lang="en-GB" dirty="0"/>
              <a:t>Cost of Quality intro and pre-work</a:t>
            </a:r>
          </a:p>
          <a:p>
            <a:pPr>
              <a:lnSpc>
                <a:spcPct val="200000"/>
              </a:lnSpc>
            </a:pPr>
            <a:r>
              <a:rPr lang="en-GB" dirty="0"/>
              <a:t>Selecting first customers</a:t>
            </a:r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0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C9C55-EE55-B686-3B12-96259842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78" y="35593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Gate managers and delegated responsibilities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6EAB0A-DBFB-000C-83F1-7F58ED7BF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353" y="1821030"/>
            <a:ext cx="6340375" cy="4351338"/>
          </a:xfr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5AF580B-E3DD-6728-C1BB-2C8A6BC485AB}"/>
              </a:ext>
            </a:extLst>
          </p:cNvPr>
          <p:cNvSpPr/>
          <p:nvPr/>
        </p:nvSpPr>
        <p:spPr>
          <a:xfrm>
            <a:off x="7894167" y="3188913"/>
            <a:ext cx="2348032" cy="1217668"/>
          </a:xfrm>
          <a:prstGeom prst="wedgeRectCallout">
            <a:avLst>
              <a:gd name="adj1" fmla="val -206352"/>
              <a:gd name="adj2" fmla="val 13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Get a second hand one for £1</a:t>
            </a:r>
          </a:p>
        </p:txBody>
      </p:sp>
    </p:spTree>
    <p:extLst>
      <p:ext uri="{BB962C8B-B14F-4D97-AF65-F5344CB8AC3E}">
        <p14:creationId xmlns:p14="http://schemas.microsoft.com/office/powerpoint/2010/main" val="56309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3552CB-9F74-611F-2474-76D78E2810C4}"/>
              </a:ext>
            </a:extLst>
          </p:cNvPr>
          <p:cNvSpPr/>
          <p:nvPr/>
        </p:nvSpPr>
        <p:spPr>
          <a:xfrm>
            <a:off x="1369303" y="2674018"/>
            <a:ext cx="7241297" cy="781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4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EDE6-B9C2-4084-8405-2E5BFBEC4FCF}" type="slidenum">
              <a:rPr lang="en-GB" smtClean="0"/>
              <a:t>12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38300" y="1461752"/>
            <a:ext cx="8915400" cy="469520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Gate manager roles – “Moments of truth”</a:t>
            </a:r>
          </a:p>
          <a:p>
            <a:pPr>
              <a:lnSpc>
                <a:spcPct val="200000"/>
              </a:lnSpc>
            </a:pPr>
            <a:r>
              <a:rPr lang="en-GB" dirty="0"/>
              <a:t>Cost of Quality intro and pre-work</a:t>
            </a:r>
          </a:p>
          <a:p>
            <a:pPr>
              <a:lnSpc>
                <a:spcPct val="200000"/>
              </a:lnSpc>
            </a:pPr>
            <a:r>
              <a:rPr lang="en-GB" dirty="0"/>
              <a:t>Selecting first customers</a:t>
            </a:r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30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95B8-2F63-48B5-A19F-C3D72B1B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14"/>
            <a:ext cx="10515600" cy="1096064"/>
          </a:xfrm>
        </p:spPr>
        <p:txBody>
          <a:bodyPr/>
          <a:lstStyle/>
          <a:p>
            <a:r>
              <a:rPr lang="en-GB" dirty="0"/>
              <a:t>Cost of quality – a true story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86DA6-6398-4BBF-9357-0FC73595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EDE6-B9C2-4084-8405-2E5BFBEC4FCF}" type="slidenum">
              <a:rPr lang="en-GB" smtClean="0"/>
              <a:t>13</a:t>
            </a:fld>
            <a:endParaRPr lang="en-GB" dirty="0"/>
          </a:p>
        </p:txBody>
      </p:sp>
      <p:pic>
        <p:nvPicPr>
          <p:cNvPr id="6" name="Picture 5" descr="A picture containing indoor, white, wooden, bedclothes&#10;&#10;Description automatically generated">
            <a:extLst>
              <a:ext uri="{FF2B5EF4-FFF2-40B4-BE49-F238E27FC236}">
                <a16:creationId xmlns:a16="http://schemas.microsoft.com/office/drawing/2014/main" id="{2D01193E-29E7-47F7-9FAA-39BFBF6DD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63041" y="1255754"/>
            <a:ext cx="3181290" cy="3104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7DAABF-B367-4957-B7B7-80EB99BCE992}"/>
              </a:ext>
            </a:extLst>
          </p:cNvPr>
          <p:cNvSpPr txBox="1"/>
          <p:nvPr/>
        </p:nvSpPr>
        <p:spPr>
          <a:xfrm>
            <a:off x="1429790" y="4509050"/>
            <a:ext cx="3258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Arial" pitchFamily="34" charset="0"/>
                <a:cs typeface="Arial" pitchFamily="34" charset="0"/>
              </a:rPr>
              <a:t>“Almost all returned mattresses have to go to land fill/recycling”</a:t>
            </a:r>
          </a:p>
          <a:p>
            <a:endParaRPr lang="en-GB" sz="2000" i="1" dirty="0">
              <a:latin typeface="Arial" pitchFamily="34" charset="0"/>
              <a:cs typeface="Arial" pitchFamily="34" charset="0"/>
            </a:endParaRPr>
          </a:p>
          <a:p>
            <a:r>
              <a:rPr lang="en-GB" sz="1400" b="1" dirty="0">
                <a:latin typeface="Arial" pitchFamily="34" charset="0"/>
                <a:cs typeface="Arial" pitchFamily="34" charset="0"/>
              </a:rPr>
              <a:t>Logistics Head – UK e-commerce business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3D0CB-B351-4954-BDFD-123B8CBDCAB9}"/>
              </a:ext>
            </a:extLst>
          </p:cNvPr>
          <p:cNvSpPr txBox="1"/>
          <p:nvPr/>
        </p:nvSpPr>
        <p:spPr>
          <a:xfrm>
            <a:off x="5141422" y="1425633"/>
            <a:ext cx="5187142" cy="4660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Why are mattresses returned?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Why are mattresses returned? Too hard, too soft mainly?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What happens? – they get filthy in the van or in the warehouse when being returned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What are the costs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Cost of processing the refund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Wholesale cost of the mattress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Pick up cost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Warehousing &amp; labour cost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Landfill/environmental disposal cost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Delivery of the next mattress………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90376F5-A94F-42F7-9771-3C4F7A0A71C3}"/>
              </a:ext>
            </a:extLst>
          </p:cNvPr>
          <p:cNvSpPr/>
          <p:nvPr/>
        </p:nvSpPr>
        <p:spPr>
          <a:xfrm>
            <a:off x="8599516" y="152401"/>
            <a:ext cx="2256906" cy="936567"/>
          </a:xfrm>
          <a:prstGeom prst="wedgeRectCallout">
            <a:avLst>
              <a:gd name="adj1" fmla="val -43117"/>
              <a:gd name="adj2" fmla="val 9312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is this a quality issue? Muda</a:t>
            </a:r>
          </a:p>
        </p:txBody>
      </p:sp>
    </p:spTree>
    <p:extLst>
      <p:ext uri="{BB962C8B-B14F-4D97-AF65-F5344CB8AC3E}">
        <p14:creationId xmlns:p14="http://schemas.microsoft.com/office/powerpoint/2010/main" val="1256215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B4209-940C-4AFB-890E-9C8A3E43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11" y="245656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“Muda” – Waste – the cornerstone of the quality movement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0011D-0F71-4FA7-843A-101B1A99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EDE6-B9C2-4084-8405-2E5BFBEC4FCF}" type="slidenum">
              <a:rPr lang="en-GB" smtClean="0"/>
              <a:t>14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74106-7ABD-4A3E-839D-3FE4AE12C8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02867" y="1674103"/>
            <a:ext cx="9226435" cy="4078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The 7 forms of </a:t>
            </a:r>
            <a:r>
              <a:rPr lang="en-GB" sz="2400" dirty="0" err="1"/>
              <a:t>muda</a:t>
            </a:r>
            <a:r>
              <a:rPr lang="en-GB" sz="2400" dirty="0"/>
              <a:t> (from the Toyota Production System – lean manufacturing):</a:t>
            </a:r>
          </a:p>
          <a:p>
            <a:endParaRPr lang="en-GB" sz="2400" dirty="0"/>
          </a:p>
          <a:p>
            <a:r>
              <a:rPr lang="en-GB" sz="2400" dirty="0"/>
              <a:t>    Waste of overproduction (largest waste)</a:t>
            </a:r>
          </a:p>
          <a:p>
            <a:r>
              <a:rPr lang="en-GB" sz="2400" dirty="0"/>
              <a:t>    Waste of time on hand (waiting)</a:t>
            </a:r>
          </a:p>
          <a:p>
            <a:r>
              <a:rPr lang="en-GB" sz="2400" dirty="0"/>
              <a:t>    Waste of transportation</a:t>
            </a:r>
          </a:p>
          <a:p>
            <a:r>
              <a:rPr lang="en-GB" sz="2400" dirty="0"/>
              <a:t>    Waste of processing itself</a:t>
            </a:r>
          </a:p>
          <a:p>
            <a:r>
              <a:rPr lang="en-GB" sz="2400" dirty="0"/>
              <a:t>    Waste of stock at hand</a:t>
            </a:r>
          </a:p>
          <a:p>
            <a:r>
              <a:rPr lang="en-GB" sz="2400" dirty="0"/>
              <a:t>    Waste of movement</a:t>
            </a:r>
          </a:p>
          <a:p>
            <a:r>
              <a:rPr lang="en-GB" sz="2400" dirty="0"/>
              <a:t>    Waste of making defective products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621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8B45-4E50-4F51-AB90-151CDD095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22" y="171488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COST OF QUALITY – error in the warehouse or poor sizing instructions on the web (1)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06645-A833-48CB-B7CC-9301154B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EDE6-B9C2-4084-8405-2E5BFBEC4FCF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0DAA4-FD58-4621-B2EA-710ABF6C0E7B}"/>
              </a:ext>
            </a:extLst>
          </p:cNvPr>
          <p:cNvSpPr/>
          <p:nvPr/>
        </p:nvSpPr>
        <p:spPr>
          <a:xfrm>
            <a:off x="1343892" y="2417618"/>
            <a:ext cx="1212273" cy="775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Online order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4F5EE3-AD12-43A9-AE1F-D481BD81520A}"/>
              </a:ext>
            </a:extLst>
          </p:cNvPr>
          <p:cNvSpPr/>
          <p:nvPr/>
        </p:nvSpPr>
        <p:spPr>
          <a:xfrm>
            <a:off x="2944092" y="2417618"/>
            <a:ext cx="1212273" cy="775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Pick &amp; Pack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757E8-EDA3-4C65-97C0-F9AAE4D99CC7}"/>
              </a:ext>
            </a:extLst>
          </p:cNvPr>
          <p:cNvSpPr/>
          <p:nvPr/>
        </p:nvSpPr>
        <p:spPr>
          <a:xfrm>
            <a:off x="4592783" y="2417618"/>
            <a:ext cx="1212273" cy="775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Delivery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E1174-8A91-4067-88D0-B4B41016B8A4}"/>
              </a:ext>
            </a:extLst>
          </p:cNvPr>
          <p:cNvSpPr/>
          <p:nvPr/>
        </p:nvSpPr>
        <p:spPr>
          <a:xfrm>
            <a:off x="6290004" y="2417618"/>
            <a:ext cx="1212273" cy="775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03AFC3-98B8-4870-9644-E6245704C43E}"/>
              </a:ext>
            </a:extLst>
          </p:cNvPr>
          <p:cNvSpPr/>
          <p:nvPr/>
        </p:nvSpPr>
        <p:spPr>
          <a:xfrm>
            <a:off x="4592783" y="3538269"/>
            <a:ext cx="1212273" cy="775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Unpack, check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7B24C7-B49B-4012-B8A5-7332E5A633CC}"/>
              </a:ext>
            </a:extLst>
          </p:cNvPr>
          <p:cNvSpPr/>
          <p:nvPr/>
        </p:nvSpPr>
        <p:spPr>
          <a:xfrm>
            <a:off x="6290004" y="3538269"/>
            <a:ext cx="1212273" cy="775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Return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EA5BE2-7CDE-4011-AF75-DBF3CF979C41}"/>
              </a:ext>
            </a:extLst>
          </p:cNvPr>
          <p:cNvSpPr/>
          <p:nvPr/>
        </p:nvSpPr>
        <p:spPr>
          <a:xfrm>
            <a:off x="2944092" y="3538269"/>
            <a:ext cx="1212273" cy="775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Repack</a:t>
            </a:r>
          </a:p>
        </p:txBody>
      </p:sp>
      <p:pic>
        <p:nvPicPr>
          <p:cNvPr id="13" name="Graphic 12" descr="Angel face outline">
            <a:extLst>
              <a:ext uri="{FF2B5EF4-FFF2-40B4-BE49-F238E27FC236}">
                <a16:creationId xmlns:a16="http://schemas.microsoft.com/office/drawing/2014/main" id="{511149DE-E141-4ED5-985C-FF1159FA5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3018" y="2417618"/>
            <a:ext cx="914400" cy="914400"/>
          </a:xfrm>
          <a:prstGeom prst="rect">
            <a:avLst/>
          </a:prstGeom>
        </p:spPr>
      </p:pic>
      <p:pic>
        <p:nvPicPr>
          <p:cNvPr id="15" name="Graphic 14" descr="Angry face outline">
            <a:extLst>
              <a:ext uri="{FF2B5EF4-FFF2-40B4-BE49-F238E27FC236}">
                <a16:creationId xmlns:a16="http://schemas.microsoft.com/office/drawing/2014/main" id="{F784B1E1-D743-4E86-9D12-A7D96A453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3018" y="3473523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23FBAE-C6BA-416D-A9AF-F48CCA8C1E52}"/>
              </a:ext>
            </a:extLst>
          </p:cNvPr>
          <p:cNvSpPr txBox="1"/>
          <p:nvPr/>
        </p:nvSpPr>
        <p:spPr>
          <a:xfrm>
            <a:off x="3138055" y="1753087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>
                <a:latin typeface="Arial" pitchFamily="34" charset="0"/>
                <a:cs typeface="Arial" pitchFamily="34" charset="0"/>
              </a:rPr>
              <a:t>Picking £1</a:t>
            </a:r>
          </a:p>
          <a:p>
            <a:r>
              <a:rPr lang="en-GB" sz="1000" b="1" i="1" dirty="0">
                <a:latin typeface="Arial" pitchFamily="34" charset="0"/>
                <a:cs typeface="Arial" pitchFamily="34" charset="0"/>
              </a:rPr>
              <a:t>Packaging £1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DF56E4-A2DC-4E1C-9103-5DA78456124D}"/>
              </a:ext>
            </a:extLst>
          </p:cNvPr>
          <p:cNvSpPr txBox="1"/>
          <p:nvPr/>
        </p:nvSpPr>
        <p:spPr>
          <a:xfrm>
            <a:off x="4721063" y="1753088"/>
            <a:ext cx="856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>
                <a:latin typeface="Arial" pitchFamily="34" charset="0"/>
                <a:cs typeface="Arial" pitchFamily="34" charset="0"/>
              </a:rPr>
              <a:t>Delivery £4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89A838-A31E-48BF-8AF3-DE0FAD02FD07}"/>
              </a:ext>
            </a:extLst>
          </p:cNvPr>
          <p:cNvSpPr txBox="1"/>
          <p:nvPr/>
        </p:nvSpPr>
        <p:spPr>
          <a:xfrm>
            <a:off x="6484007" y="4454249"/>
            <a:ext cx="856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>
                <a:latin typeface="Arial" pitchFamily="34" charset="0"/>
                <a:cs typeface="Arial" pitchFamily="34" charset="0"/>
              </a:rPr>
              <a:t>Delivery £4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F0DEB3-6080-4357-A110-6E0FF0C83EC1}"/>
              </a:ext>
            </a:extLst>
          </p:cNvPr>
          <p:cNvSpPr txBox="1"/>
          <p:nvPr/>
        </p:nvSpPr>
        <p:spPr>
          <a:xfrm>
            <a:off x="4642450" y="4454249"/>
            <a:ext cx="1346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>
                <a:latin typeface="Arial" pitchFamily="34" charset="0"/>
                <a:cs typeface="Arial" pitchFamily="34" charset="0"/>
              </a:rPr>
              <a:t>Unpack &amp; check £2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7458A-AB18-4604-B955-D826841F57E3}"/>
              </a:ext>
            </a:extLst>
          </p:cNvPr>
          <p:cNvSpPr txBox="1"/>
          <p:nvPr/>
        </p:nvSpPr>
        <p:spPr>
          <a:xfrm>
            <a:off x="3138055" y="4454248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>
                <a:latin typeface="Arial" pitchFamily="34" charset="0"/>
                <a:cs typeface="Arial" pitchFamily="34" charset="0"/>
              </a:rPr>
              <a:t>Repack £2</a:t>
            </a:r>
          </a:p>
          <a:p>
            <a:r>
              <a:rPr lang="en-GB" sz="1000" b="1" i="1" dirty="0">
                <a:latin typeface="Arial" pitchFamily="34" charset="0"/>
                <a:cs typeface="Arial" pitchFamily="34" charset="0"/>
              </a:rPr>
              <a:t>Packaging £1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C4AAC95-125C-4AB8-8734-F8DDECDBCA92}"/>
              </a:ext>
            </a:extLst>
          </p:cNvPr>
          <p:cNvSpPr/>
          <p:nvPr/>
        </p:nvSpPr>
        <p:spPr>
          <a:xfrm>
            <a:off x="2665926" y="2744969"/>
            <a:ext cx="168402" cy="25969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D85CDD9-F8F7-4CEB-A620-59DB8F7E3F3E}"/>
              </a:ext>
            </a:extLst>
          </p:cNvPr>
          <p:cNvSpPr/>
          <p:nvPr/>
        </p:nvSpPr>
        <p:spPr>
          <a:xfrm>
            <a:off x="4302793" y="2744969"/>
            <a:ext cx="168402" cy="25969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C4A536B-B896-41DC-B1BE-500B96648CD4}"/>
              </a:ext>
            </a:extLst>
          </p:cNvPr>
          <p:cNvSpPr/>
          <p:nvPr/>
        </p:nvSpPr>
        <p:spPr>
          <a:xfrm>
            <a:off x="5994139" y="2744969"/>
            <a:ext cx="168402" cy="25969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CBBF796-7A94-440D-A56A-F55C93129BD5}"/>
              </a:ext>
            </a:extLst>
          </p:cNvPr>
          <p:cNvSpPr/>
          <p:nvPr/>
        </p:nvSpPr>
        <p:spPr>
          <a:xfrm flipH="1">
            <a:off x="5957416" y="3796347"/>
            <a:ext cx="168402" cy="2596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8A16DBD-EC46-42E0-8E2B-B2AD36918A33}"/>
              </a:ext>
            </a:extLst>
          </p:cNvPr>
          <p:cNvSpPr/>
          <p:nvPr/>
        </p:nvSpPr>
        <p:spPr>
          <a:xfrm flipH="1">
            <a:off x="4302793" y="3796347"/>
            <a:ext cx="168402" cy="2596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9195120-681A-4800-9E1A-F8DC99A93888}"/>
              </a:ext>
            </a:extLst>
          </p:cNvPr>
          <p:cNvSpPr/>
          <p:nvPr/>
        </p:nvSpPr>
        <p:spPr>
          <a:xfrm rot="16200000" flipH="1">
            <a:off x="6811938" y="3234406"/>
            <a:ext cx="168402" cy="2596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3D71E7F-4E50-437B-84C3-B2B78287DC63}"/>
              </a:ext>
            </a:extLst>
          </p:cNvPr>
          <p:cNvSpPr/>
          <p:nvPr/>
        </p:nvSpPr>
        <p:spPr>
          <a:xfrm rot="5400000" flipH="1" flipV="1">
            <a:off x="3531708" y="3234407"/>
            <a:ext cx="168402" cy="2596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F642B0-17BF-472F-8E7B-FA5EC9BB7D6E}"/>
              </a:ext>
            </a:extLst>
          </p:cNvPr>
          <p:cNvSpPr txBox="1"/>
          <p:nvPr/>
        </p:nvSpPr>
        <p:spPr>
          <a:xfrm>
            <a:off x="8731282" y="2467970"/>
            <a:ext cx="135966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u="sng" dirty="0">
                <a:latin typeface="Arial" pitchFamily="34" charset="0"/>
                <a:cs typeface="Arial" pitchFamily="34" charset="0"/>
              </a:rPr>
              <a:t>Right first time</a:t>
            </a:r>
          </a:p>
          <a:p>
            <a:endParaRPr lang="en-GB" sz="1050" b="1" dirty="0">
              <a:latin typeface="Arial" pitchFamily="34" charset="0"/>
              <a:cs typeface="Arial" pitchFamily="34" charset="0"/>
            </a:endParaRPr>
          </a:p>
          <a:p>
            <a:r>
              <a:rPr lang="en-GB" sz="1050" b="1" dirty="0">
                <a:latin typeface="Arial" pitchFamily="34" charset="0"/>
                <a:cs typeface="Arial" pitchFamily="34" charset="0"/>
              </a:rPr>
              <a:t>Cost = 1+1+4 = £6 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078785ED-FBD7-4AA9-94FA-E1F9DDAC8CBC}"/>
              </a:ext>
            </a:extLst>
          </p:cNvPr>
          <p:cNvSpPr/>
          <p:nvPr/>
        </p:nvSpPr>
        <p:spPr>
          <a:xfrm>
            <a:off x="7549552" y="4509810"/>
            <a:ext cx="824265" cy="851139"/>
          </a:xfrm>
          <a:prstGeom prst="wedgeRoundRectCallout">
            <a:avLst>
              <a:gd name="adj1" fmla="val 13355"/>
              <a:gd name="adj2" fmla="val -7466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Doesn’t fit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60E318-B0AE-4F7B-8B1C-7B59379AB8E1}"/>
              </a:ext>
            </a:extLst>
          </p:cNvPr>
          <p:cNvSpPr txBox="1"/>
          <p:nvPr/>
        </p:nvSpPr>
        <p:spPr>
          <a:xfrm>
            <a:off x="8728889" y="3488928"/>
            <a:ext cx="2329484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u="sng" dirty="0">
                <a:latin typeface="Arial" pitchFamily="34" charset="0"/>
                <a:cs typeface="Arial" pitchFamily="34" charset="0"/>
              </a:rPr>
              <a:t>Right second time</a:t>
            </a:r>
          </a:p>
          <a:p>
            <a:endParaRPr lang="en-GB" sz="1050" b="1" dirty="0">
              <a:latin typeface="Arial" pitchFamily="34" charset="0"/>
              <a:cs typeface="Arial" pitchFamily="34" charset="0"/>
            </a:endParaRPr>
          </a:p>
          <a:p>
            <a:r>
              <a:rPr lang="en-GB" sz="1050" b="1" dirty="0">
                <a:latin typeface="Arial" pitchFamily="34" charset="0"/>
                <a:cs typeface="Arial" pitchFamily="34" charset="0"/>
              </a:rPr>
              <a:t>First Fulfilment Cost = 1+1+4 = £6</a:t>
            </a:r>
          </a:p>
          <a:p>
            <a:endParaRPr lang="en-GB" sz="1050" b="1" dirty="0">
              <a:latin typeface="Arial" pitchFamily="34" charset="0"/>
              <a:cs typeface="Arial" pitchFamily="34" charset="0"/>
            </a:endParaRPr>
          </a:p>
          <a:p>
            <a:r>
              <a:rPr lang="en-GB" sz="1050" b="1" dirty="0">
                <a:latin typeface="Arial" pitchFamily="34" charset="0"/>
                <a:cs typeface="Arial" pitchFamily="34" charset="0"/>
              </a:rPr>
              <a:t>Return &amp; repack = 4+2+2+1 = £9</a:t>
            </a:r>
          </a:p>
          <a:p>
            <a:endParaRPr lang="en-GB" sz="1050" b="1" dirty="0">
              <a:latin typeface="Arial" pitchFamily="34" charset="0"/>
              <a:cs typeface="Arial" pitchFamily="34" charset="0"/>
            </a:endParaRPr>
          </a:p>
          <a:p>
            <a:r>
              <a:rPr lang="en-GB" sz="1050" b="1" dirty="0">
                <a:latin typeface="Arial" pitchFamily="34" charset="0"/>
                <a:cs typeface="Arial" pitchFamily="34" charset="0"/>
              </a:rPr>
              <a:t>Second fulfilment = 1+1+4 = £6</a:t>
            </a:r>
          </a:p>
          <a:p>
            <a:endParaRPr lang="en-GB" sz="1050" b="1" dirty="0">
              <a:latin typeface="Arial" pitchFamily="34" charset="0"/>
              <a:cs typeface="Arial" pitchFamily="34" charset="0"/>
            </a:endParaRPr>
          </a:p>
          <a:p>
            <a:r>
              <a:rPr lang="en-GB" sz="1050" b="1" dirty="0">
                <a:latin typeface="Arial" pitchFamily="34" charset="0"/>
                <a:cs typeface="Arial" pitchFamily="34" charset="0"/>
              </a:rPr>
              <a:t>Total = 6+9+6 = £21</a:t>
            </a:r>
          </a:p>
        </p:txBody>
      </p:sp>
    </p:spTree>
    <p:extLst>
      <p:ext uri="{BB962C8B-B14F-4D97-AF65-F5344CB8AC3E}">
        <p14:creationId xmlns:p14="http://schemas.microsoft.com/office/powerpoint/2010/main" val="543561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6A30-94B2-4D16-9FFC-C9EA4620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33" y="10109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COST OF QUALITY – error in the warehouse or poor sizing instructions on the web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4BB6D-F74E-4DE4-9BCB-6861C9A0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EDE6-B9C2-4084-8405-2E5BFBEC4FCF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DF2489-56C0-4E4A-B23C-EE56B70215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Right first time</a:t>
            </a:r>
          </a:p>
          <a:p>
            <a:r>
              <a:rPr lang="en-GB" sz="2000" dirty="0"/>
              <a:t>Price of item (</a:t>
            </a:r>
            <a:r>
              <a:rPr lang="en-GB" sz="2000" dirty="0" err="1"/>
              <a:t>inc</a:t>
            </a:r>
            <a:r>
              <a:rPr lang="en-GB" sz="2000" dirty="0"/>
              <a:t> del) 	£30</a:t>
            </a:r>
          </a:p>
          <a:p>
            <a:r>
              <a:rPr lang="en-GB" sz="2000" dirty="0"/>
              <a:t>Cost of item		£15</a:t>
            </a:r>
          </a:p>
          <a:p>
            <a:r>
              <a:rPr lang="en-GB" sz="2000" dirty="0"/>
              <a:t>Fulfilment		£6</a:t>
            </a:r>
          </a:p>
          <a:p>
            <a:r>
              <a:rPr lang="en-GB" sz="2000" dirty="0"/>
              <a:t>Overhead		£4</a:t>
            </a:r>
          </a:p>
          <a:p>
            <a:r>
              <a:rPr lang="en-GB" sz="2000" dirty="0"/>
              <a:t>Profit			£5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1C004-E97B-4175-A3DE-30CE62AA45A2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Right second time</a:t>
            </a:r>
          </a:p>
          <a:p>
            <a:r>
              <a:rPr lang="en-GB" sz="2000" dirty="0"/>
              <a:t>Price of item (</a:t>
            </a:r>
            <a:r>
              <a:rPr lang="en-GB" sz="2000" dirty="0" err="1"/>
              <a:t>inc</a:t>
            </a:r>
            <a:r>
              <a:rPr lang="en-GB" sz="2000" dirty="0"/>
              <a:t> del)	£30</a:t>
            </a:r>
          </a:p>
          <a:p>
            <a:r>
              <a:rPr lang="en-GB" sz="2000" dirty="0"/>
              <a:t>Cost of item		£15</a:t>
            </a:r>
          </a:p>
          <a:p>
            <a:r>
              <a:rPr lang="en-GB" sz="2000" dirty="0"/>
              <a:t>Fulfilment 1		£6</a:t>
            </a:r>
          </a:p>
          <a:p>
            <a:r>
              <a:rPr lang="en-GB" sz="2000" dirty="0"/>
              <a:t>Return/repack		£9</a:t>
            </a:r>
          </a:p>
          <a:p>
            <a:r>
              <a:rPr lang="en-GB" sz="2000" dirty="0"/>
              <a:t>Fulfilment 2		£6</a:t>
            </a:r>
          </a:p>
          <a:p>
            <a:r>
              <a:rPr lang="en-GB" sz="2000" dirty="0"/>
              <a:t>Overhead		£4</a:t>
            </a:r>
          </a:p>
          <a:p>
            <a:r>
              <a:rPr lang="en-GB" sz="2000" dirty="0"/>
              <a:t>Profit			-£10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994F61-DEE6-4677-9C21-27C55D2BE828}"/>
              </a:ext>
            </a:extLst>
          </p:cNvPr>
          <p:cNvCxnSpPr/>
          <p:nvPr/>
        </p:nvCxnSpPr>
        <p:spPr>
          <a:xfrm>
            <a:off x="1022224" y="3809206"/>
            <a:ext cx="3019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B2A06-848A-4F7D-A841-258C02F37247}"/>
              </a:ext>
            </a:extLst>
          </p:cNvPr>
          <p:cNvCxnSpPr/>
          <p:nvPr/>
        </p:nvCxnSpPr>
        <p:spPr>
          <a:xfrm>
            <a:off x="6442971" y="4593063"/>
            <a:ext cx="3019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7E4CA0-AA56-48A6-8049-EDD71EFE02A9}"/>
              </a:ext>
            </a:extLst>
          </p:cNvPr>
          <p:cNvSpPr/>
          <p:nvPr/>
        </p:nvSpPr>
        <p:spPr>
          <a:xfrm>
            <a:off x="6020500" y="3460316"/>
            <a:ext cx="3827425" cy="729721"/>
          </a:xfrm>
          <a:custGeom>
            <a:avLst/>
            <a:gdLst>
              <a:gd name="connsiteX0" fmla="*/ 0 w 3827425"/>
              <a:gd name="connsiteY0" fmla="*/ 0 h 729721"/>
              <a:gd name="connsiteX1" fmla="*/ 714453 w 3827425"/>
              <a:gd name="connsiteY1" fmla="*/ 0 h 729721"/>
              <a:gd name="connsiteX2" fmla="*/ 1275808 w 3827425"/>
              <a:gd name="connsiteY2" fmla="*/ 0 h 729721"/>
              <a:gd name="connsiteX3" fmla="*/ 1875438 w 3827425"/>
              <a:gd name="connsiteY3" fmla="*/ 0 h 729721"/>
              <a:gd name="connsiteX4" fmla="*/ 2436794 w 3827425"/>
              <a:gd name="connsiteY4" fmla="*/ 0 h 729721"/>
              <a:gd name="connsiteX5" fmla="*/ 2959875 w 3827425"/>
              <a:gd name="connsiteY5" fmla="*/ 0 h 729721"/>
              <a:gd name="connsiteX6" fmla="*/ 3827425 w 3827425"/>
              <a:gd name="connsiteY6" fmla="*/ 0 h 729721"/>
              <a:gd name="connsiteX7" fmla="*/ 3827425 w 3827425"/>
              <a:gd name="connsiteY7" fmla="*/ 342969 h 729721"/>
              <a:gd name="connsiteX8" fmla="*/ 3827425 w 3827425"/>
              <a:gd name="connsiteY8" fmla="*/ 729721 h 729721"/>
              <a:gd name="connsiteX9" fmla="*/ 3189521 w 3827425"/>
              <a:gd name="connsiteY9" fmla="*/ 729721 h 729721"/>
              <a:gd name="connsiteX10" fmla="*/ 2589891 w 3827425"/>
              <a:gd name="connsiteY10" fmla="*/ 729721 h 729721"/>
              <a:gd name="connsiteX11" fmla="*/ 2066810 w 3827425"/>
              <a:gd name="connsiteY11" fmla="*/ 729721 h 729721"/>
              <a:gd name="connsiteX12" fmla="*/ 1428905 w 3827425"/>
              <a:gd name="connsiteY12" fmla="*/ 729721 h 729721"/>
              <a:gd name="connsiteX13" fmla="*/ 905824 w 3827425"/>
              <a:gd name="connsiteY13" fmla="*/ 729721 h 729721"/>
              <a:gd name="connsiteX14" fmla="*/ 0 w 3827425"/>
              <a:gd name="connsiteY14" fmla="*/ 729721 h 729721"/>
              <a:gd name="connsiteX15" fmla="*/ 0 w 3827425"/>
              <a:gd name="connsiteY15" fmla="*/ 350266 h 729721"/>
              <a:gd name="connsiteX16" fmla="*/ 0 w 3827425"/>
              <a:gd name="connsiteY16" fmla="*/ 0 h 72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27425" h="729721" extrusionOk="0">
                <a:moveTo>
                  <a:pt x="0" y="0"/>
                </a:moveTo>
                <a:cubicBezTo>
                  <a:pt x="203150" y="16710"/>
                  <a:pt x="495494" y="-1104"/>
                  <a:pt x="714453" y="0"/>
                </a:cubicBezTo>
                <a:cubicBezTo>
                  <a:pt x="933412" y="1104"/>
                  <a:pt x="1106765" y="-20757"/>
                  <a:pt x="1275808" y="0"/>
                </a:cubicBezTo>
                <a:cubicBezTo>
                  <a:pt x="1444851" y="20757"/>
                  <a:pt x="1601486" y="-1890"/>
                  <a:pt x="1875438" y="0"/>
                </a:cubicBezTo>
                <a:cubicBezTo>
                  <a:pt x="2149390" y="1890"/>
                  <a:pt x="2283204" y="-18977"/>
                  <a:pt x="2436794" y="0"/>
                </a:cubicBezTo>
                <a:cubicBezTo>
                  <a:pt x="2590384" y="18977"/>
                  <a:pt x="2803645" y="-5180"/>
                  <a:pt x="2959875" y="0"/>
                </a:cubicBezTo>
                <a:cubicBezTo>
                  <a:pt x="3116105" y="5180"/>
                  <a:pt x="3574991" y="-1870"/>
                  <a:pt x="3827425" y="0"/>
                </a:cubicBezTo>
                <a:cubicBezTo>
                  <a:pt x="3830652" y="163154"/>
                  <a:pt x="3831777" y="196004"/>
                  <a:pt x="3827425" y="342969"/>
                </a:cubicBezTo>
                <a:cubicBezTo>
                  <a:pt x="3823073" y="489934"/>
                  <a:pt x="3833321" y="557204"/>
                  <a:pt x="3827425" y="729721"/>
                </a:cubicBezTo>
                <a:cubicBezTo>
                  <a:pt x="3643825" y="761218"/>
                  <a:pt x="3450013" y="719670"/>
                  <a:pt x="3189521" y="729721"/>
                </a:cubicBezTo>
                <a:cubicBezTo>
                  <a:pt x="2929029" y="739772"/>
                  <a:pt x="2774777" y="756814"/>
                  <a:pt x="2589891" y="729721"/>
                </a:cubicBezTo>
                <a:cubicBezTo>
                  <a:pt x="2405005" y="702629"/>
                  <a:pt x="2283025" y="731315"/>
                  <a:pt x="2066810" y="729721"/>
                </a:cubicBezTo>
                <a:cubicBezTo>
                  <a:pt x="1850595" y="728127"/>
                  <a:pt x="1666244" y="710735"/>
                  <a:pt x="1428905" y="729721"/>
                </a:cubicBezTo>
                <a:cubicBezTo>
                  <a:pt x="1191566" y="748707"/>
                  <a:pt x="1023063" y="728618"/>
                  <a:pt x="905824" y="729721"/>
                </a:cubicBezTo>
                <a:cubicBezTo>
                  <a:pt x="788585" y="730824"/>
                  <a:pt x="408821" y="723970"/>
                  <a:pt x="0" y="729721"/>
                </a:cubicBezTo>
                <a:cubicBezTo>
                  <a:pt x="-15512" y="615018"/>
                  <a:pt x="-8555" y="428532"/>
                  <a:pt x="0" y="350266"/>
                </a:cubicBezTo>
                <a:cubicBezTo>
                  <a:pt x="8555" y="272000"/>
                  <a:pt x="-13915" y="149573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4CE8D9B-46B6-42FD-9993-5AD4928B5092}"/>
              </a:ext>
            </a:extLst>
          </p:cNvPr>
          <p:cNvSpPr/>
          <p:nvPr/>
        </p:nvSpPr>
        <p:spPr>
          <a:xfrm>
            <a:off x="10132248" y="4059604"/>
            <a:ext cx="1322938" cy="851139"/>
          </a:xfrm>
          <a:prstGeom prst="wedgeRoundRectCallout">
            <a:avLst>
              <a:gd name="adj1" fmla="val -70016"/>
              <a:gd name="adj2" fmla="val -8061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Overlooked  cost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53ABB6-6E4B-46D2-8ADF-530D4AC47B85}"/>
              </a:ext>
            </a:extLst>
          </p:cNvPr>
          <p:cNvSpPr txBox="1"/>
          <p:nvPr/>
        </p:nvSpPr>
        <p:spPr>
          <a:xfrm>
            <a:off x="3556377" y="4208175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>
                <a:latin typeface="Arial" pitchFamily="34" charset="0"/>
                <a:cs typeface="Arial" pitchFamily="34" charset="0"/>
              </a:rPr>
              <a:t>16.7% profit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2EBFA75A-6758-4A7C-9BA7-1E824830EB6F}"/>
              </a:ext>
            </a:extLst>
          </p:cNvPr>
          <p:cNvSpPr/>
          <p:nvPr/>
        </p:nvSpPr>
        <p:spPr>
          <a:xfrm>
            <a:off x="1807309" y="4799760"/>
            <a:ext cx="4635662" cy="1772827"/>
          </a:xfrm>
          <a:prstGeom prst="wedgeRectCallout">
            <a:avLst>
              <a:gd name="adj1" fmla="val 39837"/>
              <a:gd name="adj2" fmla="val -9614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the equivalent in your company?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entry error – giving rise to a complaint and investigation?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Incomplete customer information capture – have to go back and ask again?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CA1E43-4485-42A5-B503-8D5699A808B3}"/>
              </a:ext>
            </a:extLst>
          </p:cNvPr>
          <p:cNvSpPr txBox="1"/>
          <p:nvPr/>
        </p:nvSpPr>
        <p:spPr>
          <a:xfrm>
            <a:off x="8956190" y="496567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>
                <a:latin typeface="Arial" pitchFamily="34" charset="0"/>
                <a:cs typeface="Arial" pitchFamily="34" charset="0"/>
              </a:rPr>
              <a:t>-33.3% profit</a:t>
            </a:r>
          </a:p>
        </p:txBody>
      </p:sp>
    </p:spTree>
    <p:extLst>
      <p:ext uri="{BB962C8B-B14F-4D97-AF65-F5344CB8AC3E}">
        <p14:creationId xmlns:p14="http://schemas.microsoft.com/office/powerpoint/2010/main" val="2009708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2C04B9-5615-4552-A66F-EB4739C7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82" y="8942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Most processes have a different levels of quality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9D52B-F36D-47E4-A2F6-C137A2E0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EDE6-B9C2-4084-8405-2E5BFBEC4FCF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93E65F3-A1F3-42DD-BC3E-2829670F315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03798581"/>
              </p:ext>
            </p:extLst>
          </p:nvPr>
        </p:nvGraphicFramePr>
        <p:xfrm>
          <a:off x="461526" y="1950190"/>
          <a:ext cx="10202911" cy="3870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42820">
                  <a:extLst>
                    <a:ext uri="{9D8B030D-6E8A-4147-A177-3AD203B41FA5}">
                      <a16:colId xmlns:a16="http://schemas.microsoft.com/office/drawing/2014/main" val="734624965"/>
                    </a:ext>
                  </a:extLst>
                </a:gridCol>
                <a:gridCol w="2559727">
                  <a:extLst>
                    <a:ext uri="{9D8B030D-6E8A-4147-A177-3AD203B41FA5}">
                      <a16:colId xmlns:a16="http://schemas.microsoft.com/office/drawing/2014/main" val="2536379709"/>
                    </a:ext>
                  </a:extLst>
                </a:gridCol>
                <a:gridCol w="2886013">
                  <a:extLst>
                    <a:ext uri="{9D8B030D-6E8A-4147-A177-3AD203B41FA5}">
                      <a16:colId xmlns:a16="http://schemas.microsoft.com/office/drawing/2014/main" val="4270937998"/>
                    </a:ext>
                  </a:extLst>
                </a:gridCol>
                <a:gridCol w="2914351">
                  <a:extLst>
                    <a:ext uri="{9D8B030D-6E8A-4147-A177-3AD203B41FA5}">
                      <a16:colId xmlns:a16="http://schemas.microsoft.com/office/drawing/2014/main" val="3060184817"/>
                    </a:ext>
                  </a:extLst>
                </a:gridCol>
              </a:tblGrid>
              <a:tr h="197449">
                <a:tc>
                  <a:txBody>
                    <a:bodyPr/>
                    <a:lstStyle/>
                    <a:p>
                      <a:r>
                        <a:rPr lang="en-GB" sz="1400" dirty="0"/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B050"/>
                          </a:solidFill>
                        </a:rPr>
                        <a:t>Right first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FFC000"/>
                          </a:solidFill>
                        </a:rPr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Nightmare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552944"/>
                  </a:ext>
                </a:extLst>
              </a:tr>
              <a:tr h="503088">
                <a:tc>
                  <a:txBody>
                    <a:bodyPr/>
                    <a:lstStyle/>
                    <a:p>
                      <a:r>
                        <a:rPr lang="en-GB" sz="1400" b="1" dirty="0"/>
                        <a:t>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Pick, pack, deliver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Not there/can’t leave it – second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Damaged on delivery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Customer claims damage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Damaged goods sent back and new goods sent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302642"/>
                  </a:ext>
                </a:extLst>
              </a:tr>
              <a:tr h="503088">
                <a:tc>
                  <a:txBody>
                    <a:bodyPr/>
                    <a:lstStyle/>
                    <a:p>
                      <a:r>
                        <a:rPr lang="en-GB" sz="1400" b="1" dirty="0"/>
                        <a:t>Customer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Instructions work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Intuitive to use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Self serve – look at FAQs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Call customer services (already a failure)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Single call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Multi-call resolution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Supervisor intervention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Special price (and pissed off customers)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509618"/>
                  </a:ext>
                </a:extLst>
              </a:tr>
              <a:tr h="503088">
                <a:tc>
                  <a:txBody>
                    <a:bodyPr/>
                    <a:lstStyle/>
                    <a:p>
                      <a:r>
                        <a:rPr lang="en-GB" sz="1400" b="1" dirty="0"/>
                        <a:t>Business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Cost envelope in budget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Business case passes criteria first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Rework of business case taking a lot of time and effort again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Business case actually wrong – incomplete analysis leads to additional costs/less functionality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905964"/>
                  </a:ext>
                </a:extLst>
              </a:tr>
              <a:tr h="503088">
                <a:tc>
                  <a:txBody>
                    <a:bodyPr/>
                    <a:lstStyle/>
                    <a:p>
                      <a:r>
                        <a:rPr lang="en-GB" sz="1400" b="1" dirty="0"/>
                        <a:t>Customer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All data entered by customer (correctly)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Incorrectly entered data (by customer or staff) – leads to manual intervention and mistakes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Inconsistencies in data lead to manual checking, resubmission of documents and customer complaints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965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23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A100E0-19DE-4257-82B2-9934F70B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01" y="229300"/>
            <a:ext cx="8915400" cy="832967"/>
          </a:xfrm>
        </p:spPr>
        <p:txBody>
          <a:bodyPr>
            <a:noAutofit/>
          </a:bodyPr>
          <a:lstStyle/>
          <a:p>
            <a:r>
              <a:rPr lang="en-GB" sz="3200" dirty="0"/>
              <a:t>Expanding costs of HR processes with problems -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9FEE6-E4F5-48F4-B4ED-1B4ACB0E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EDE6-B9C2-4084-8405-2E5BFBEC4FCF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92E7CFC-90A0-41DD-9567-BF162D1089F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48869953"/>
              </p:ext>
            </p:extLst>
          </p:nvPr>
        </p:nvGraphicFramePr>
        <p:xfrm>
          <a:off x="945572" y="1185012"/>
          <a:ext cx="8915400" cy="504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399483702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72646339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69457786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81162357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63202915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832241321"/>
                    </a:ext>
                  </a:extLst>
                </a:gridCol>
              </a:tblGrid>
              <a:tr h="45896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GB" sz="1000" dirty="0"/>
                        <a:t>Stages of a review process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412783"/>
                  </a:ext>
                </a:extLst>
              </a:tr>
              <a:tr h="458963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/>
                        <a:t>Normal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Review &amp; Feedback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359362489"/>
                  </a:ext>
                </a:extLst>
              </a:tr>
              <a:tr h="458963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/>
                        <a:t>With a Disciplinary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Disciplinary Meeting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20336201"/>
                  </a:ext>
                </a:extLst>
              </a:tr>
              <a:tr h="458963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/>
                        <a:t>With a court 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Court Appearance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77110477"/>
                  </a:ext>
                </a:extLst>
              </a:tr>
              <a:tr h="458963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/>
                        <a:t>Time used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Cost/hr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758965215"/>
                  </a:ext>
                </a:extLst>
              </a:tr>
              <a:tr h="458963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/>
                        <a:t>Employee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 (unpaid)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38764059"/>
                  </a:ext>
                </a:extLst>
              </a:tr>
              <a:tr h="458963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/>
                        <a:t>Supervisor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59413755"/>
                  </a:ext>
                </a:extLst>
              </a:tr>
              <a:tr h="458963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/>
                        <a:t>Manager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53349813"/>
                  </a:ext>
                </a:extLst>
              </a:tr>
              <a:tr h="458963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/>
                        <a:t>HR person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442892704"/>
                  </a:ext>
                </a:extLst>
              </a:tr>
              <a:tr h="458963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/>
                        <a:t>Lawyer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58714458"/>
                  </a:ext>
                </a:extLst>
              </a:tr>
              <a:tr h="458963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60</a:t>
                      </a:r>
                    </a:p>
                  </a:txBody>
                  <a:tcPr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170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540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13717643"/>
                  </a:ext>
                </a:extLst>
              </a:tr>
            </a:tbl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CCCBCF1C-4C4A-4901-966D-99B6D3FDE7F4}"/>
              </a:ext>
            </a:extLst>
          </p:cNvPr>
          <p:cNvSpPr/>
          <p:nvPr/>
        </p:nvSpPr>
        <p:spPr>
          <a:xfrm>
            <a:off x="5547279" y="1797431"/>
            <a:ext cx="4301837" cy="24508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EEA45B3-9C34-412E-9CCE-7828D2EED609}"/>
              </a:ext>
            </a:extLst>
          </p:cNvPr>
          <p:cNvSpPr/>
          <p:nvPr/>
        </p:nvSpPr>
        <p:spPr>
          <a:xfrm>
            <a:off x="7026945" y="2242162"/>
            <a:ext cx="2822170" cy="24508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0DF71BEF-A4F5-4CCA-810A-E2043DD1A446}"/>
              </a:ext>
            </a:extLst>
          </p:cNvPr>
          <p:cNvSpPr/>
          <p:nvPr/>
        </p:nvSpPr>
        <p:spPr>
          <a:xfrm rot="5400000">
            <a:off x="4623099" y="2117861"/>
            <a:ext cx="346975" cy="298473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E9F69D36-BF7A-4917-8399-461FCCDEDB69}"/>
              </a:ext>
            </a:extLst>
          </p:cNvPr>
          <p:cNvSpPr/>
          <p:nvPr/>
        </p:nvSpPr>
        <p:spPr>
          <a:xfrm rot="5400000">
            <a:off x="6127702" y="2604157"/>
            <a:ext cx="346975" cy="298473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0E5DDD4-8CBF-4903-A370-AC11AF8DD9C6}"/>
              </a:ext>
            </a:extLst>
          </p:cNvPr>
          <p:cNvSpPr/>
          <p:nvPr/>
        </p:nvSpPr>
        <p:spPr>
          <a:xfrm>
            <a:off x="8622989" y="2711829"/>
            <a:ext cx="1226126" cy="2450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CE2A9-5153-4BD2-85D5-17B64BA4B147}"/>
              </a:ext>
            </a:extLst>
          </p:cNvPr>
          <p:cNvSpPr/>
          <p:nvPr/>
        </p:nvSpPr>
        <p:spPr>
          <a:xfrm>
            <a:off x="5663580" y="6252375"/>
            <a:ext cx="976745" cy="3158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0323E6-D5D0-47F0-AA5D-F322D779CE76}"/>
              </a:ext>
            </a:extLst>
          </p:cNvPr>
          <p:cNvSpPr/>
          <p:nvPr/>
        </p:nvSpPr>
        <p:spPr>
          <a:xfrm>
            <a:off x="7137090" y="6252375"/>
            <a:ext cx="976745" cy="3158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770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12B4AFFD-C988-7993-DC18-ED45EB444D5B}"/>
              </a:ext>
            </a:extLst>
          </p:cNvPr>
          <p:cNvSpPr/>
          <p:nvPr/>
        </p:nvSpPr>
        <p:spPr>
          <a:xfrm>
            <a:off x="8532868" y="5431261"/>
            <a:ext cx="2522642" cy="1137000"/>
          </a:xfrm>
          <a:prstGeom prst="wedgeRectCallout">
            <a:avLst>
              <a:gd name="adj1" fmla="val -66052"/>
              <a:gd name="adj2" fmla="val 32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Cost of quality for minor and “nightmare” occurrences</a:t>
            </a:r>
          </a:p>
        </p:txBody>
      </p:sp>
    </p:spTree>
    <p:extLst>
      <p:ext uri="{BB962C8B-B14F-4D97-AF65-F5344CB8AC3E}">
        <p14:creationId xmlns:p14="http://schemas.microsoft.com/office/powerpoint/2010/main" val="300363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DA93-F30F-4251-A6D6-00BC46DA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– Cost of Quality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94F06A-B4EA-4BFA-A2E4-EA77EE69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EDE6-B9C2-4084-8405-2E5BFBEC4FCF}" type="slidenum">
              <a:rPr lang="en-GB" smtClean="0"/>
              <a:t>19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0E0E3-3019-4E4B-8D01-19AC927190F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Select an activity or process Booking a holiday (if you remember how)</a:t>
            </a:r>
          </a:p>
          <a:p>
            <a:pPr lvl="1"/>
            <a:r>
              <a:rPr lang="en-GB" dirty="0"/>
              <a:t>Sales process</a:t>
            </a:r>
          </a:p>
          <a:p>
            <a:pPr lvl="1"/>
            <a:r>
              <a:rPr lang="en-GB" dirty="0"/>
              <a:t>Operations process</a:t>
            </a:r>
          </a:p>
          <a:p>
            <a:pPr lvl="1"/>
            <a:r>
              <a:rPr lang="en-GB" dirty="0"/>
              <a:t>Internal HR or finance process</a:t>
            </a:r>
          </a:p>
          <a:p>
            <a:r>
              <a:rPr lang="en-GB" dirty="0"/>
              <a:t>Set out the main steps</a:t>
            </a:r>
          </a:p>
          <a:p>
            <a:pPr lvl="1"/>
            <a:r>
              <a:rPr lang="en-GB" dirty="0"/>
              <a:t>When things go right first time (“happy path”)</a:t>
            </a:r>
          </a:p>
          <a:p>
            <a:pPr lvl="1"/>
            <a:r>
              <a:rPr lang="en-GB" dirty="0"/>
              <a:t>When there are minor issues</a:t>
            </a:r>
          </a:p>
          <a:p>
            <a:pPr lvl="1"/>
            <a:r>
              <a:rPr lang="en-GB" dirty="0"/>
              <a:t>When there are nightmare issues</a:t>
            </a:r>
          </a:p>
          <a:p>
            <a:r>
              <a:rPr lang="en-GB" dirty="0"/>
              <a:t>Reflect on why things go wrong and what some systemic solutions might be (i.e. that remove the possibility of that issue arising)</a:t>
            </a:r>
          </a:p>
          <a:p>
            <a:r>
              <a:rPr lang="en-GB" dirty="0"/>
              <a:t>Use the template provided (next page)</a:t>
            </a:r>
          </a:p>
          <a:p>
            <a:r>
              <a:rPr lang="en-GB" dirty="0"/>
              <a:t>For extra “gold star” try costing the orange and red routes</a:t>
            </a:r>
          </a:p>
          <a:p>
            <a:r>
              <a:rPr lang="en-GB" dirty="0"/>
              <a:t>For 2 extra gold stars – work out how often the minor and nightmare costs arise – and you can calculate the total cost of quality</a:t>
            </a:r>
          </a:p>
        </p:txBody>
      </p:sp>
    </p:spTree>
    <p:extLst>
      <p:ext uri="{BB962C8B-B14F-4D97-AF65-F5344CB8AC3E}">
        <p14:creationId xmlns:p14="http://schemas.microsoft.com/office/powerpoint/2010/main" val="381929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5866" y="122529"/>
            <a:ext cx="9371301" cy="918201"/>
          </a:xfrm>
        </p:spPr>
        <p:txBody>
          <a:bodyPr>
            <a:noAutofit/>
          </a:bodyPr>
          <a:lstStyle/>
          <a:p>
            <a:pPr>
              <a:lnSpc>
                <a:spcPts val="2925"/>
              </a:lnSpc>
            </a:pPr>
            <a:r>
              <a:rPr lang="en-GB" sz="4000" dirty="0"/>
              <a:t>Growing pains – every company feels them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439190" y="787476"/>
            <a:ext cx="8415420" cy="3659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2334559" algn="l"/>
                <a:tab pos="4660090" algn="l"/>
              </a:tabLst>
            </a:pPr>
            <a:r>
              <a:rPr lang="en-GB" sz="2133" b="1" dirty="0"/>
              <a:t>Characteristics</a:t>
            </a:r>
            <a:r>
              <a:rPr lang="en-GB" sz="2133" dirty="0"/>
              <a:t>	</a:t>
            </a:r>
            <a:r>
              <a:rPr lang="en-GB" sz="2133" b="1" dirty="0"/>
              <a:t>From (past)</a:t>
            </a:r>
            <a:r>
              <a:rPr lang="en-GB" sz="2133" dirty="0"/>
              <a:t>	            </a:t>
            </a:r>
            <a:r>
              <a:rPr lang="en-GB" sz="2133" b="1" dirty="0"/>
              <a:t>To (future)</a:t>
            </a:r>
          </a:p>
          <a:p>
            <a:pPr>
              <a:lnSpc>
                <a:spcPct val="150000"/>
              </a:lnSpc>
              <a:tabLst>
                <a:tab pos="2334559" algn="l"/>
                <a:tab pos="4660090" algn="l"/>
              </a:tabLst>
            </a:pPr>
            <a:r>
              <a:rPr lang="en-GB" sz="2133" dirty="0"/>
              <a:t>Revenue	&lt;£1m	               &gt;£10m?	</a:t>
            </a:r>
          </a:p>
          <a:p>
            <a:pPr>
              <a:lnSpc>
                <a:spcPct val="150000"/>
              </a:lnSpc>
              <a:tabLst>
                <a:tab pos="2334559" algn="l"/>
                <a:tab pos="4660090" algn="l"/>
              </a:tabLst>
            </a:pPr>
            <a:r>
              <a:rPr lang="en-GB" sz="2133" dirty="0"/>
              <a:t>Staff	&lt;10	                &gt;50</a:t>
            </a:r>
          </a:p>
          <a:p>
            <a:pPr>
              <a:lnSpc>
                <a:spcPct val="150000"/>
              </a:lnSpc>
              <a:tabLst>
                <a:tab pos="2334559" algn="l"/>
                <a:tab pos="4660090" algn="l"/>
              </a:tabLst>
            </a:pPr>
            <a:r>
              <a:rPr lang="en-GB" sz="2133" dirty="0"/>
              <a:t>Offices	1	              50% WFH “20+ offices”</a:t>
            </a:r>
          </a:p>
          <a:p>
            <a:pPr>
              <a:lnSpc>
                <a:spcPct val="150000"/>
              </a:lnSpc>
              <a:tabLst>
                <a:tab pos="2334559" algn="l"/>
                <a:tab pos="4660090" algn="l"/>
              </a:tabLst>
            </a:pPr>
            <a:r>
              <a:rPr lang="en-GB" sz="2133" dirty="0"/>
              <a:t>Countries	1	                   3</a:t>
            </a:r>
          </a:p>
          <a:p>
            <a:pPr>
              <a:lnSpc>
                <a:spcPct val="150000"/>
              </a:lnSpc>
              <a:tabLst>
                <a:tab pos="2334559" algn="l"/>
                <a:tab pos="4660090" algn="l"/>
              </a:tabLst>
            </a:pPr>
            <a:r>
              <a:rPr lang="en-GB" sz="2133" dirty="0"/>
              <a:t>Product portfolio	1	                  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8648" y="4538545"/>
            <a:ext cx="9325395" cy="1816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867" b="1" dirty="0">
                <a:solidFill>
                  <a:prstClr val="black"/>
                </a:solidFill>
                <a:latin typeface="Arial"/>
              </a:rPr>
              <a:t>Organisational challenges:</a:t>
            </a:r>
          </a:p>
          <a:p>
            <a:pPr marL="232166" indent="-232166" defTabSz="914377">
              <a:buFont typeface="Arial" pitchFamily="34" charset="0"/>
              <a:buChar char="•"/>
              <a:defRPr/>
            </a:pPr>
            <a:r>
              <a:rPr lang="en-GB" sz="1867" dirty="0">
                <a:solidFill>
                  <a:prstClr val="black"/>
                </a:solidFill>
                <a:latin typeface="Arial"/>
              </a:rPr>
              <a:t>Used to know everyone personally</a:t>
            </a:r>
          </a:p>
          <a:p>
            <a:pPr marL="232166" indent="-232166" defTabSz="914377">
              <a:buFont typeface="Arial" pitchFamily="34" charset="0"/>
              <a:buChar char="•"/>
              <a:defRPr/>
            </a:pPr>
            <a:r>
              <a:rPr lang="en-GB" sz="1867" dirty="0">
                <a:solidFill>
                  <a:prstClr val="black"/>
                </a:solidFill>
                <a:latin typeface="Arial"/>
              </a:rPr>
              <a:t>Relationships were able to substitute for process and formality</a:t>
            </a:r>
          </a:p>
          <a:p>
            <a:pPr marL="232166" indent="-232166" defTabSz="914377">
              <a:buFont typeface="Arial" pitchFamily="34" charset="0"/>
              <a:buChar char="•"/>
              <a:defRPr/>
            </a:pPr>
            <a:r>
              <a:rPr lang="en-GB" sz="1867" dirty="0">
                <a:solidFill>
                  <a:prstClr val="black"/>
                </a:solidFill>
                <a:latin typeface="Arial"/>
              </a:rPr>
              <a:t>Shared value and trust – built up over many years held business together (but can no longer substitute for more formal mechanisms as scale increases)</a:t>
            </a:r>
          </a:p>
          <a:p>
            <a:pPr marL="232166" indent="-232166" defTabSz="914377">
              <a:buFont typeface="Arial" pitchFamily="34" charset="0"/>
              <a:buChar char="•"/>
              <a:defRPr/>
            </a:pPr>
            <a:r>
              <a:rPr lang="en-GB" sz="1867" dirty="0">
                <a:solidFill>
                  <a:prstClr val="black"/>
                </a:solidFill>
                <a:latin typeface="Arial"/>
              </a:rPr>
              <a:t>Lot of tacit knowledge and know how – not written down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23161" y="1697948"/>
            <a:ext cx="129614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478295" y="1477390"/>
            <a:ext cx="919843" cy="2595500"/>
            <a:chOff x="4595754" y="1223156"/>
            <a:chExt cx="1045028" cy="3194462"/>
          </a:xfrm>
        </p:grpSpPr>
        <p:sp>
          <p:nvSpPr>
            <p:cNvPr id="13" name="Freeform 12"/>
            <p:cNvSpPr/>
            <p:nvPr/>
          </p:nvSpPr>
          <p:spPr>
            <a:xfrm>
              <a:off x="4773884" y="1223156"/>
              <a:ext cx="866898" cy="3194462"/>
            </a:xfrm>
            <a:custGeom>
              <a:avLst/>
              <a:gdLst>
                <a:gd name="connsiteX0" fmla="*/ 142504 w 866898"/>
                <a:gd name="connsiteY0" fmla="*/ 0 h 3004457"/>
                <a:gd name="connsiteX1" fmla="*/ 463137 w 866898"/>
                <a:gd name="connsiteY1" fmla="*/ 439387 h 3004457"/>
                <a:gd name="connsiteX2" fmla="*/ 95002 w 866898"/>
                <a:gd name="connsiteY2" fmla="*/ 807522 h 3004457"/>
                <a:gd name="connsiteX3" fmla="*/ 498763 w 866898"/>
                <a:gd name="connsiteY3" fmla="*/ 1092529 h 3004457"/>
                <a:gd name="connsiteX4" fmla="*/ 118753 w 866898"/>
                <a:gd name="connsiteY4" fmla="*/ 1413163 h 3004457"/>
                <a:gd name="connsiteX5" fmla="*/ 605641 w 866898"/>
                <a:gd name="connsiteY5" fmla="*/ 1816924 h 3004457"/>
                <a:gd name="connsiteX6" fmla="*/ 106878 w 866898"/>
                <a:gd name="connsiteY6" fmla="*/ 2054431 h 3004457"/>
                <a:gd name="connsiteX7" fmla="*/ 866898 w 866898"/>
                <a:gd name="connsiteY7" fmla="*/ 2612571 h 3004457"/>
                <a:gd name="connsiteX8" fmla="*/ 11875 w 866898"/>
                <a:gd name="connsiteY8" fmla="*/ 3004457 h 3004457"/>
                <a:gd name="connsiteX9" fmla="*/ 0 w 866898"/>
                <a:gd name="connsiteY9" fmla="*/ 3004457 h 300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6898" h="3004457">
                  <a:moveTo>
                    <a:pt x="142504" y="0"/>
                  </a:moveTo>
                  <a:lnTo>
                    <a:pt x="463137" y="439387"/>
                  </a:lnTo>
                  <a:lnTo>
                    <a:pt x="95002" y="807522"/>
                  </a:lnTo>
                  <a:lnTo>
                    <a:pt x="498763" y="1092529"/>
                  </a:lnTo>
                  <a:lnTo>
                    <a:pt x="118753" y="1413163"/>
                  </a:lnTo>
                  <a:lnTo>
                    <a:pt x="605641" y="1816924"/>
                  </a:lnTo>
                  <a:lnTo>
                    <a:pt x="106878" y="2054431"/>
                  </a:lnTo>
                  <a:lnTo>
                    <a:pt x="866898" y="2612571"/>
                  </a:lnTo>
                  <a:lnTo>
                    <a:pt x="11875" y="3004457"/>
                  </a:lnTo>
                  <a:lnTo>
                    <a:pt x="0" y="3004457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GB" sz="1463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595754" y="1223156"/>
              <a:ext cx="866898" cy="3194462"/>
            </a:xfrm>
            <a:custGeom>
              <a:avLst/>
              <a:gdLst>
                <a:gd name="connsiteX0" fmla="*/ 142504 w 866898"/>
                <a:gd name="connsiteY0" fmla="*/ 0 h 3004457"/>
                <a:gd name="connsiteX1" fmla="*/ 463137 w 866898"/>
                <a:gd name="connsiteY1" fmla="*/ 439387 h 3004457"/>
                <a:gd name="connsiteX2" fmla="*/ 95002 w 866898"/>
                <a:gd name="connsiteY2" fmla="*/ 807522 h 3004457"/>
                <a:gd name="connsiteX3" fmla="*/ 498763 w 866898"/>
                <a:gd name="connsiteY3" fmla="*/ 1092529 h 3004457"/>
                <a:gd name="connsiteX4" fmla="*/ 118753 w 866898"/>
                <a:gd name="connsiteY4" fmla="*/ 1413163 h 3004457"/>
                <a:gd name="connsiteX5" fmla="*/ 605641 w 866898"/>
                <a:gd name="connsiteY5" fmla="*/ 1816924 h 3004457"/>
                <a:gd name="connsiteX6" fmla="*/ 106878 w 866898"/>
                <a:gd name="connsiteY6" fmla="*/ 2054431 h 3004457"/>
                <a:gd name="connsiteX7" fmla="*/ 866898 w 866898"/>
                <a:gd name="connsiteY7" fmla="*/ 2612571 h 3004457"/>
                <a:gd name="connsiteX8" fmla="*/ 11875 w 866898"/>
                <a:gd name="connsiteY8" fmla="*/ 3004457 h 3004457"/>
                <a:gd name="connsiteX9" fmla="*/ 0 w 866898"/>
                <a:gd name="connsiteY9" fmla="*/ 3004457 h 300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6898" h="3004457">
                  <a:moveTo>
                    <a:pt x="142504" y="0"/>
                  </a:moveTo>
                  <a:lnTo>
                    <a:pt x="463137" y="439387"/>
                  </a:lnTo>
                  <a:lnTo>
                    <a:pt x="95002" y="807522"/>
                  </a:lnTo>
                  <a:lnTo>
                    <a:pt x="498763" y="1092529"/>
                  </a:lnTo>
                  <a:lnTo>
                    <a:pt x="118753" y="1413163"/>
                  </a:lnTo>
                  <a:lnTo>
                    <a:pt x="605641" y="1816924"/>
                  </a:lnTo>
                  <a:lnTo>
                    <a:pt x="106878" y="2054431"/>
                  </a:lnTo>
                  <a:lnTo>
                    <a:pt x="866898" y="2612571"/>
                  </a:lnTo>
                  <a:lnTo>
                    <a:pt x="11875" y="3004457"/>
                  </a:lnTo>
                  <a:lnTo>
                    <a:pt x="0" y="3004457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GB" sz="1463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00333" y="1004990"/>
            <a:ext cx="906017" cy="392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GB" sz="1951" b="1" dirty="0">
                <a:solidFill>
                  <a:srgbClr val="FF0000"/>
                </a:solidFill>
                <a:latin typeface="Arial"/>
              </a:rPr>
              <a:t>Ouch!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009744" y="2147283"/>
            <a:ext cx="1775449" cy="222570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1463" dirty="0">
                <a:solidFill>
                  <a:prstClr val="black"/>
                </a:solidFill>
                <a:latin typeface="Arial"/>
              </a:rPr>
              <a:t>A classic growth challenge –  how do we build the team as we face an exponential rise in complexity?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5571E6E-8EB3-404F-B3C2-2073263A0244}"/>
              </a:ext>
            </a:extLst>
          </p:cNvPr>
          <p:cNvCxnSpPr/>
          <p:nvPr/>
        </p:nvCxnSpPr>
        <p:spPr>
          <a:xfrm>
            <a:off x="5323161" y="2280784"/>
            <a:ext cx="129614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1A455C-BAA2-469B-8B6E-E06A142062A3}"/>
              </a:ext>
            </a:extLst>
          </p:cNvPr>
          <p:cNvCxnSpPr/>
          <p:nvPr/>
        </p:nvCxnSpPr>
        <p:spPr>
          <a:xfrm>
            <a:off x="5323161" y="2875516"/>
            <a:ext cx="129614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47D5B8-047C-434E-AB19-7A903A64A28E}"/>
              </a:ext>
            </a:extLst>
          </p:cNvPr>
          <p:cNvCxnSpPr/>
          <p:nvPr/>
        </p:nvCxnSpPr>
        <p:spPr>
          <a:xfrm>
            <a:off x="5323161" y="3429000"/>
            <a:ext cx="129614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4668B3-D1DC-4EFA-98C8-F467CA39F935}"/>
              </a:ext>
            </a:extLst>
          </p:cNvPr>
          <p:cNvCxnSpPr/>
          <p:nvPr/>
        </p:nvCxnSpPr>
        <p:spPr>
          <a:xfrm>
            <a:off x="5323161" y="4017784"/>
            <a:ext cx="129614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93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8B74-A4D5-4B6A-A613-5D8FD065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28" y="7651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Cost of Quality</a:t>
            </a:r>
            <a:br>
              <a:rPr lang="en-GB" sz="3600" dirty="0"/>
            </a:br>
            <a:r>
              <a:rPr lang="en-GB" sz="3600" dirty="0"/>
              <a:t>Process:______________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FFE62A-6690-402F-8E68-4C0BC2D6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EDE6-B9C2-4084-8405-2E5BFBEC4FCF}" type="slidenum">
              <a:rPr lang="en-GB" smtClean="0"/>
              <a:t>20</a:t>
            </a:fld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E3DA95-6649-441B-8D4E-A33A43A9B56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82906774"/>
              </p:ext>
            </p:extLst>
          </p:nvPr>
        </p:nvGraphicFramePr>
        <p:xfrm>
          <a:off x="2170934" y="1324471"/>
          <a:ext cx="7482147" cy="1166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7C66EBF-F7FC-4505-B1E7-2073C18EE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276597"/>
              </p:ext>
            </p:extLst>
          </p:nvPr>
        </p:nvGraphicFramePr>
        <p:xfrm>
          <a:off x="5297212" y="2596318"/>
          <a:ext cx="4355869" cy="71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E82130F7-F50D-4267-B9B0-DC2CD25EBC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164092"/>
              </p:ext>
            </p:extLst>
          </p:nvPr>
        </p:nvGraphicFramePr>
        <p:xfrm>
          <a:off x="5297212" y="3541833"/>
          <a:ext cx="4355869" cy="71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352B71-4B5C-4AEB-B065-0AC6D7B2C7C2}"/>
              </a:ext>
            </a:extLst>
          </p:cNvPr>
          <p:cNvSpPr txBox="1"/>
          <p:nvPr/>
        </p:nvSpPr>
        <p:spPr>
          <a:xfrm>
            <a:off x="500074" y="1695766"/>
            <a:ext cx="1209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>
                <a:latin typeface="Arial" pitchFamily="34" charset="0"/>
                <a:cs typeface="Arial" pitchFamily="34" charset="0"/>
              </a:rPr>
              <a:t>Right First Time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70F6C-48C0-47BB-AE6C-73D335A34384}"/>
              </a:ext>
            </a:extLst>
          </p:cNvPr>
          <p:cNvSpPr txBox="1"/>
          <p:nvPr/>
        </p:nvSpPr>
        <p:spPr>
          <a:xfrm>
            <a:off x="500074" y="2737627"/>
            <a:ext cx="12095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>
                <a:latin typeface="Arial" pitchFamily="34" charset="0"/>
                <a:cs typeface="Arial" pitchFamily="34" charset="0"/>
              </a:rPr>
              <a:t>Minor Problems</a:t>
            </a:r>
          </a:p>
          <a:p>
            <a:r>
              <a:rPr lang="en-GB" sz="1100" b="1" i="1" dirty="0">
                <a:latin typeface="Arial" pitchFamily="34" charset="0"/>
                <a:cs typeface="Arial" pitchFamily="34" charset="0"/>
              </a:rPr>
              <a:t>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BA3C6-C410-4D6F-BB38-F9C682A2367F}"/>
              </a:ext>
            </a:extLst>
          </p:cNvPr>
          <p:cNvSpPr txBox="1"/>
          <p:nvPr/>
        </p:nvSpPr>
        <p:spPr>
          <a:xfrm>
            <a:off x="500074" y="3683142"/>
            <a:ext cx="12095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>
                <a:latin typeface="Arial" pitchFamily="34" charset="0"/>
                <a:cs typeface="Arial" pitchFamily="34" charset="0"/>
              </a:rPr>
              <a:t>Nightmare Problems</a:t>
            </a:r>
          </a:p>
          <a:p>
            <a:r>
              <a:rPr lang="en-GB" sz="1100" b="1" i="1" dirty="0">
                <a:latin typeface="Arial" pitchFamily="34" charset="0"/>
                <a:cs typeface="Arial" pitchFamily="34" charset="0"/>
              </a:rPr>
              <a:t>Process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90BC8-9673-4D47-8590-2DCE8B778E96}"/>
              </a:ext>
            </a:extLst>
          </p:cNvPr>
          <p:cNvSpPr/>
          <p:nvPr/>
        </p:nvSpPr>
        <p:spPr>
          <a:xfrm>
            <a:off x="1866208" y="4389121"/>
            <a:ext cx="8599517" cy="1845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Reflections: What could be done to systemically avoid these issues? What lessons are there for you?</a:t>
            </a:r>
          </a:p>
        </p:txBody>
      </p:sp>
    </p:spTree>
    <p:extLst>
      <p:ext uri="{BB962C8B-B14F-4D97-AF65-F5344CB8AC3E}">
        <p14:creationId xmlns:p14="http://schemas.microsoft.com/office/powerpoint/2010/main" val="921338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8B63BD-A872-2DCF-A095-02463F5CCF7B}"/>
              </a:ext>
            </a:extLst>
          </p:cNvPr>
          <p:cNvSpPr/>
          <p:nvPr/>
        </p:nvSpPr>
        <p:spPr>
          <a:xfrm>
            <a:off x="1369303" y="3638968"/>
            <a:ext cx="7241297" cy="781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4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EDE6-B9C2-4084-8405-2E5BFBEC4FCF}" type="slidenum">
              <a:rPr lang="en-GB" smtClean="0"/>
              <a:t>21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38300" y="1461752"/>
            <a:ext cx="8915400" cy="469520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Gate manager roles – “Moments of truth”</a:t>
            </a:r>
          </a:p>
          <a:p>
            <a:pPr>
              <a:lnSpc>
                <a:spcPct val="200000"/>
              </a:lnSpc>
            </a:pPr>
            <a:r>
              <a:rPr lang="en-GB" dirty="0"/>
              <a:t>Cost of Quality intro and pre-work</a:t>
            </a:r>
          </a:p>
          <a:p>
            <a:pPr>
              <a:lnSpc>
                <a:spcPct val="200000"/>
              </a:lnSpc>
            </a:pPr>
            <a:r>
              <a:rPr lang="en-GB" dirty="0"/>
              <a:t>Selecting first customers</a:t>
            </a:r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882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B6394568-D239-CFF0-A875-64ECF3656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79" y="12565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ea typeface="ＭＳ Ｐゴシック" panose="020B0600070205080204" pitchFamily="34" charset="-128"/>
              </a:rPr>
              <a:t>Criteria for identifying strategic sales/first sale – a checklist</a:t>
            </a: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D5B13E9A-B4B0-E311-B80B-ECB4E2BCC5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0351" y="1572901"/>
            <a:ext cx="10515600" cy="4351338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GB" altLang="en-US" dirty="0">
                <a:ea typeface="ＭＳ Ｐゴシック" panose="020B0600070205080204" pitchFamily="34" charset="-128"/>
              </a:rPr>
              <a:t>Value of the customer</a:t>
            </a:r>
          </a:p>
          <a:p>
            <a:pPr lvl="1" eaLnBrk="1" hangingPunct="1"/>
            <a:r>
              <a:rPr lang="en-GB" altLang="en-US" dirty="0">
                <a:ea typeface="Arial" panose="020B0604020202020204" pitchFamily="34" charset="0"/>
              </a:rPr>
              <a:t>Financial </a:t>
            </a:r>
          </a:p>
          <a:p>
            <a:pPr lvl="1" eaLnBrk="1" hangingPunct="1"/>
            <a:r>
              <a:rPr lang="en-GB" altLang="en-US" dirty="0">
                <a:ea typeface="Arial" panose="020B0604020202020204" pitchFamily="34" charset="0"/>
              </a:rPr>
              <a:t>Reputation/Reference</a:t>
            </a:r>
          </a:p>
          <a:p>
            <a:pPr algn="l" eaLnBrk="1" hangingPunct="1"/>
            <a:r>
              <a:rPr lang="en-GB" altLang="en-US" dirty="0">
                <a:ea typeface="ＭＳ Ｐゴシック" panose="020B0600070205080204" pitchFamily="34" charset="-128"/>
              </a:rPr>
              <a:t>Breadth of application/Focus of application</a:t>
            </a:r>
          </a:p>
          <a:p>
            <a:pPr lvl="1" eaLnBrk="1" hangingPunct="1"/>
            <a:r>
              <a:rPr lang="en-GB" altLang="en-US" dirty="0">
                <a:ea typeface="Arial" panose="020B0604020202020204" pitchFamily="34" charset="0"/>
              </a:rPr>
              <a:t>Can they use our innovation in multiple ways</a:t>
            </a:r>
          </a:p>
          <a:p>
            <a:pPr lvl="1" eaLnBrk="1" hangingPunct="1"/>
            <a:r>
              <a:rPr lang="en-GB" altLang="en-US" dirty="0">
                <a:ea typeface="Arial" panose="020B0604020202020204" pitchFamily="34" charset="0"/>
              </a:rPr>
              <a:t>Is there a good starting point for us to work on?</a:t>
            </a:r>
          </a:p>
          <a:p>
            <a:pPr algn="l" eaLnBrk="1" hangingPunct="1"/>
            <a:r>
              <a:rPr lang="en-GB" altLang="en-US" dirty="0">
                <a:ea typeface="ＭＳ Ｐゴシック" panose="020B0600070205080204" pitchFamily="34" charset="-128"/>
              </a:rPr>
              <a:t>Empathy with customer – can we work together?</a:t>
            </a:r>
          </a:p>
          <a:p>
            <a:pPr algn="l" eaLnBrk="1" hangingPunct="1"/>
            <a:r>
              <a:rPr lang="en-GB" altLang="en-US" dirty="0">
                <a:ea typeface="ＭＳ Ｐゴシック" panose="020B0600070205080204" pitchFamily="34" charset="-128"/>
              </a:rPr>
              <a:t>Location – close enough (right time zone?)</a:t>
            </a:r>
          </a:p>
          <a:p>
            <a:pPr algn="l" eaLnBrk="1" hangingPunct="1"/>
            <a:r>
              <a:rPr lang="en-GB" altLang="en-US" dirty="0">
                <a:ea typeface="ＭＳ Ｐゴシック" panose="020B0600070205080204" pitchFamily="34" charset="-128"/>
              </a:rPr>
              <a:t>Your priority in their world</a:t>
            </a:r>
          </a:p>
          <a:p>
            <a:pPr algn="l" eaLnBrk="1" hangingPunct="1"/>
            <a:r>
              <a:rPr lang="en-GB" altLang="en-US" dirty="0">
                <a:ea typeface="ＭＳ Ｐゴシック" panose="020B0600070205080204" pitchFamily="34" charset="-128"/>
              </a:rPr>
              <a:t>Their other commitments</a:t>
            </a:r>
          </a:p>
        </p:txBody>
      </p:sp>
      <p:sp>
        <p:nvSpPr>
          <p:cNvPr id="88067" name="Slide Number Placeholder 3">
            <a:extLst>
              <a:ext uri="{FF2B5EF4-FFF2-40B4-BE49-F238E27FC236}">
                <a16:creationId xmlns:a16="http://schemas.microsoft.com/office/drawing/2014/main" id="{440CCEE9-7E6A-F409-FB9F-7C6617853A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GB" altLang="en-US" sz="1000" dirty="0"/>
          </a:p>
        </p:txBody>
      </p:sp>
      <p:sp>
        <p:nvSpPr>
          <p:cNvPr id="32773" name="TextBox 4">
            <a:extLst>
              <a:ext uri="{FF2B5EF4-FFF2-40B4-BE49-F238E27FC236}">
                <a16:creationId xmlns:a16="http://schemas.microsoft.com/office/drawing/2014/main" id="{EAD26E7E-82C2-64A9-8ECD-EEDFB5547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913" y="5924239"/>
            <a:ext cx="7231731" cy="707886"/>
          </a:xfrm>
          <a:prstGeom prst="rect">
            <a:avLst/>
          </a:prstGeom>
          <a:solidFill>
            <a:srgbClr val="CCECFF"/>
          </a:solidFill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 dirty="0"/>
              <a:t>Once you start thinking this way it allows you to assess, formulate a hypothesis – which customers are strategic for us?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D192643-E039-C5E5-1A4A-EC118BAD32D2}"/>
              </a:ext>
            </a:extLst>
          </p:cNvPr>
          <p:cNvSpPr/>
          <p:nvPr/>
        </p:nvSpPr>
        <p:spPr>
          <a:xfrm>
            <a:off x="9148595" y="2127473"/>
            <a:ext cx="2890239" cy="2665086"/>
          </a:xfrm>
          <a:prstGeom prst="wedgeRectCallout">
            <a:avLst>
              <a:gd name="adj1" fmla="val -162168"/>
              <a:gd name="adj2" fmla="val -50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the tool on the next page to compare and prioritise potential first customers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F5BE4588-2DCC-D62D-8FAF-87B70BF26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52" y="136525"/>
            <a:ext cx="10972800" cy="3121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1800" dirty="0">
                <a:ea typeface="ＭＳ Ｐゴシック" panose="020B0600070205080204" pitchFamily="34" charset="-128"/>
              </a:rPr>
              <a:t>Strategic Customer Tool – use this to compare and prioritise potential strategic customers</a:t>
            </a:r>
          </a:p>
        </p:txBody>
      </p:sp>
      <p:graphicFrame>
        <p:nvGraphicFramePr>
          <p:cNvPr id="798764" name="Group 44">
            <a:extLst>
              <a:ext uri="{FF2B5EF4-FFF2-40B4-BE49-F238E27FC236}">
                <a16:creationId xmlns:a16="http://schemas.microsoft.com/office/drawing/2014/main" id="{604EC1AE-F3DE-8161-651F-5A000F24EB3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620840" y="661989"/>
          <a:ext cx="8951913" cy="6131547"/>
        </p:xfrm>
        <a:graphic>
          <a:graphicData uri="http://schemas.openxmlformats.org/drawingml/2006/table">
            <a:tbl>
              <a:tblPr/>
              <a:tblGrid>
                <a:gridCol w="1825625">
                  <a:extLst>
                    <a:ext uri="{9D8B030D-6E8A-4147-A177-3AD203B41FA5}">
                      <a16:colId xmlns:a16="http://schemas.microsoft.com/office/drawing/2014/main" val="2076247463"/>
                    </a:ext>
                  </a:extLst>
                </a:gridCol>
                <a:gridCol w="1868487">
                  <a:extLst>
                    <a:ext uri="{9D8B030D-6E8A-4147-A177-3AD203B41FA5}">
                      <a16:colId xmlns:a16="http://schemas.microsoft.com/office/drawing/2014/main" val="3704912840"/>
                    </a:ext>
                  </a:extLst>
                </a:gridCol>
                <a:gridCol w="1852613">
                  <a:extLst>
                    <a:ext uri="{9D8B030D-6E8A-4147-A177-3AD203B41FA5}">
                      <a16:colId xmlns:a16="http://schemas.microsoft.com/office/drawing/2014/main" val="4249709733"/>
                    </a:ext>
                  </a:extLst>
                </a:gridCol>
                <a:gridCol w="1684337">
                  <a:extLst>
                    <a:ext uri="{9D8B030D-6E8A-4147-A177-3AD203B41FA5}">
                      <a16:colId xmlns:a16="http://schemas.microsoft.com/office/drawing/2014/main" val="1411822014"/>
                    </a:ext>
                  </a:extLst>
                </a:gridCol>
                <a:gridCol w="1720851">
                  <a:extLst>
                    <a:ext uri="{9D8B030D-6E8A-4147-A177-3AD203B41FA5}">
                      <a16:colId xmlns:a16="http://schemas.microsoft.com/office/drawing/2014/main" val="2192912147"/>
                    </a:ext>
                  </a:extLst>
                </a:gridCol>
              </a:tblGrid>
              <a:tr h="417513">
                <a:tc rowSpan="2"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Criteria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Score</a:t>
                      </a:r>
                      <a:r>
                        <a:rPr kumimoji="0" lang="en-GB" alt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(1 low, 10 high)</a:t>
                      </a:r>
                    </a:p>
                  </a:txBody>
                  <a:tcPr marL="91444" marR="91444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 gridSpan="4"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Potential  Strategic Customers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44777"/>
                  </a:ext>
                </a:extLst>
              </a:tr>
              <a:tr h="4762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Name: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Name: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Name: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Name: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49944"/>
                  </a:ext>
                </a:extLst>
              </a:tr>
              <a:tr h="1009899">
                <a:tc>
                  <a:txBody>
                    <a:bodyPr/>
                    <a:lstStyle>
                      <a:lvl1pPr marL="180975" indent="-180975"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265113" indent="-84138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Value of the customer</a:t>
                      </a:r>
                    </a:p>
                    <a:p>
                      <a:pPr marL="265113" marR="0" lvl="2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Financial </a:t>
                      </a:r>
                    </a:p>
                    <a:p>
                      <a:pPr marL="265113" marR="0" lvl="2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Reputation/Reference</a:t>
                      </a:r>
                    </a:p>
                  </a:txBody>
                  <a:tcPr marL="91444" marR="91444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209737"/>
                  </a:ext>
                </a:extLst>
              </a:tr>
              <a:tr h="1712971">
                <a:tc>
                  <a:txBody>
                    <a:bodyPr/>
                    <a:lstStyle>
                      <a:lvl1pPr marL="174625" indent="-174625"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265113" indent="-84138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Breadth of application/Focus of application</a:t>
                      </a:r>
                    </a:p>
                    <a:p>
                      <a:pPr marL="265113" marR="0" lvl="1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Can they use our innovation in multiple ways</a:t>
                      </a:r>
                    </a:p>
                    <a:p>
                      <a:pPr marL="265113" marR="0" lvl="1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Is there a good starting point for us to work on?</a:t>
                      </a:r>
                    </a:p>
                  </a:txBody>
                  <a:tcPr marL="91444" marR="91444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40745"/>
                  </a:ext>
                </a:extLst>
              </a:tr>
              <a:tr h="640075">
                <a:tc>
                  <a:txBody>
                    <a:bodyPr/>
                    <a:lstStyle>
                      <a:lvl1pPr marL="174625" indent="-174625"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Empathy with customer – can we work together</a:t>
                      </a:r>
                    </a:p>
                  </a:txBody>
                  <a:tcPr marL="91444" marR="91444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97594"/>
                  </a:ext>
                </a:extLst>
              </a:tr>
              <a:tr h="625475">
                <a:tc>
                  <a:txBody>
                    <a:bodyPr/>
                    <a:lstStyle>
                      <a:lvl1pPr marL="174625" indent="-174625"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1444" marR="91444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83053"/>
                  </a:ext>
                </a:extLst>
              </a:tr>
              <a:tr h="623888">
                <a:tc>
                  <a:txBody>
                    <a:bodyPr/>
                    <a:lstStyle>
                      <a:lvl1pPr marL="174625" indent="-174625"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Your priority in their world</a:t>
                      </a:r>
                    </a:p>
                  </a:txBody>
                  <a:tcPr marL="91444" marR="91444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05037"/>
                  </a:ext>
                </a:extLst>
              </a:tr>
              <a:tr h="625475">
                <a:tc>
                  <a:txBody>
                    <a:bodyPr/>
                    <a:lstStyle>
                      <a:lvl1pPr marL="174625" indent="-174625"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Their other commitments</a:t>
                      </a:r>
                    </a:p>
                  </a:txBody>
                  <a:tcPr marL="91444" marR="91444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rgbClr val="0066FF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eaLnBrk="0" hangingPunct="0">
                        <a:buClr>
                          <a:srgbClr val="0066FF"/>
                        </a:buClr>
                        <a:buSzPct val="75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rgbClr val="0066FF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rgbClr val="0066FF"/>
                        </a:buClr>
                        <a:buSzPct val="7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rgbClr val="0066FF"/>
                        </a:buClr>
                        <a:buSzPct val="75000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5000"/>
                        <a:buFont typeface="Wingdings" panose="05000000000000000000" pitchFamily="2" charset="2"/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903045"/>
                  </a:ext>
                </a:extLst>
              </a:tr>
            </a:tbl>
          </a:graphicData>
        </a:graphic>
      </p:graphicFrame>
      <p:sp>
        <p:nvSpPr>
          <p:cNvPr id="92214" name="Slide Number Placeholder 3">
            <a:extLst>
              <a:ext uri="{FF2B5EF4-FFF2-40B4-BE49-F238E27FC236}">
                <a16:creationId xmlns:a16="http://schemas.microsoft.com/office/drawing/2014/main" id="{3F804BB3-48D9-C9D7-CD2A-0103D0C9FC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32" indent="-28574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971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160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349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537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726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914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103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F159669-619D-49DB-9F0F-C077CDDA6E5A}" type="slidenum">
              <a:rPr lang="en-GB" altLang="en-US" sz="1000"/>
              <a:pPr eaLnBrk="1" hangingPunct="1"/>
              <a:t>23</a:t>
            </a:fld>
            <a:endParaRPr lang="en-GB" altLang="en-US"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EC1C14BD-F8B7-9714-C212-34DC26C8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38" y="282235"/>
            <a:ext cx="10515600" cy="1325563"/>
          </a:xfrm>
        </p:spPr>
        <p:txBody>
          <a:bodyPr>
            <a:noAutofit/>
          </a:bodyPr>
          <a:lstStyle/>
          <a:p>
            <a:r>
              <a:rPr lang="en-GB" altLang="en-US" sz="2800" dirty="0">
                <a:ea typeface="ＭＳ Ｐゴシック" panose="020B0600070205080204" pitchFamily="34" charset="-128"/>
              </a:rPr>
              <a:t>Other factors may also influence your choice of first customer: Understanding the end user buying process and buying factors?</a:t>
            </a: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14D21E24-B152-9972-498E-61678C667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27" y="1715793"/>
            <a:ext cx="6448425" cy="4530725"/>
          </a:xfrm>
        </p:spPr>
        <p:txBody>
          <a:bodyPr>
            <a:normAutofit fontScale="77500" lnSpcReduction="20000"/>
          </a:bodyPr>
          <a:lstStyle/>
          <a:p>
            <a:pPr algn="l">
              <a:buFont typeface="Wingdings" panose="05000000000000000000" pitchFamily="2" charset="2"/>
              <a:buNone/>
            </a:pPr>
            <a:endParaRPr lang="en-GB" altLang="en-US" b="1" i="1" u="sng" dirty="0">
              <a:ea typeface="ＭＳ Ｐゴシック" panose="020B0600070205080204" pitchFamily="34" charset="-128"/>
            </a:endParaRPr>
          </a:p>
          <a:p>
            <a:pPr algn="l"/>
            <a:r>
              <a:rPr lang="en-GB" altLang="en-US" dirty="0">
                <a:ea typeface="ＭＳ Ｐゴシック" panose="020B0600070205080204" pitchFamily="34" charset="-128"/>
              </a:rPr>
              <a:t>Buying processes: </a:t>
            </a:r>
          </a:p>
          <a:p>
            <a:pPr lvl="1"/>
            <a:r>
              <a:rPr lang="en-GB" altLang="en-US" dirty="0">
                <a:ea typeface="Arial" panose="020B0604020202020204" pitchFamily="34" charset="0"/>
              </a:rPr>
              <a:t>Who are the decision makers, what</a:t>
            </a:r>
            <a:r>
              <a:rPr lang="ja-JP" altLang="en-GB" dirty="0">
                <a:ea typeface="ＭＳ Ｐゴシック" panose="020B0600070205080204" pitchFamily="34" charset="-128"/>
              </a:rPr>
              <a:t>’</a:t>
            </a:r>
            <a:r>
              <a:rPr lang="en-GB" altLang="ja-JP" dirty="0">
                <a:ea typeface="ＭＳ Ｐゴシック" panose="020B0600070205080204" pitchFamily="34" charset="-128"/>
              </a:rPr>
              <a:t>s the budget limit?</a:t>
            </a:r>
          </a:p>
          <a:p>
            <a:pPr algn="l"/>
            <a:r>
              <a:rPr lang="en-GB" altLang="en-US" dirty="0">
                <a:ea typeface="ＭＳ Ｐゴシック" panose="020B0600070205080204" pitchFamily="34" charset="-128"/>
              </a:rPr>
              <a:t>Buying factors:  </a:t>
            </a:r>
          </a:p>
          <a:p>
            <a:pPr lvl="1"/>
            <a:r>
              <a:rPr lang="en-GB" altLang="en-US" dirty="0">
                <a:ea typeface="Arial" panose="020B0604020202020204" pitchFamily="34" charset="0"/>
              </a:rPr>
              <a:t>Is your solution valued  for cost reduction, performance improvement  capacity expansion?</a:t>
            </a:r>
          </a:p>
          <a:p>
            <a:pPr algn="l"/>
            <a:r>
              <a:rPr lang="en-GB" altLang="en-US" dirty="0">
                <a:ea typeface="ＭＳ Ｐゴシック" panose="020B0600070205080204" pitchFamily="34" charset="-128"/>
              </a:rPr>
              <a:t>Impact: </a:t>
            </a:r>
          </a:p>
          <a:p>
            <a:pPr lvl="1"/>
            <a:r>
              <a:rPr lang="en-GB" altLang="en-US" dirty="0">
                <a:ea typeface="Arial" panose="020B0604020202020204" pitchFamily="34" charset="0"/>
              </a:rPr>
              <a:t>What</a:t>
            </a:r>
            <a:r>
              <a:rPr lang="ja-JP" altLang="en-GB" dirty="0">
                <a:ea typeface="ＭＳ Ｐゴシック" panose="020B0600070205080204" pitchFamily="34" charset="-128"/>
              </a:rPr>
              <a:t>’</a:t>
            </a:r>
            <a:r>
              <a:rPr lang="en-GB" altLang="ja-JP" dirty="0">
                <a:ea typeface="ＭＳ Ｐゴシック" panose="020B0600070205080204" pitchFamily="34" charset="-128"/>
              </a:rPr>
              <a:t>s the level of impact on clients operation? </a:t>
            </a:r>
          </a:p>
          <a:p>
            <a:pPr lvl="1"/>
            <a:r>
              <a:rPr lang="en-GB" altLang="en-US" dirty="0">
                <a:ea typeface="Arial" panose="020B0604020202020204" pitchFamily="34" charset="0"/>
              </a:rPr>
              <a:t>What</a:t>
            </a:r>
            <a:r>
              <a:rPr lang="ja-JP" altLang="en-GB" dirty="0">
                <a:ea typeface="ＭＳ Ｐゴシック" panose="020B0600070205080204" pitchFamily="34" charset="-128"/>
              </a:rPr>
              <a:t>’</a:t>
            </a:r>
            <a:r>
              <a:rPr lang="en-GB" altLang="ja-JP" dirty="0">
                <a:ea typeface="ＭＳ Ｐゴシック" panose="020B0600070205080204" pitchFamily="34" charset="-128"/>
              </a:rPr>
              <a:t>s the relative importance in the project hierarchy? </a:t>
            </a:r>
            <a:endParaRPr lang="en-GB" altLang="en-US" dirty="0">
              <a:ea typeface="ＭＳ Ｐゴシック" panose="020B0600070205080204" pitchFamily="34" charset="-128"/>
            </a:endParaRPr>
          </a:p>
          <a:p>
            <a:pPr marL="0" indent="0" algn="l">
              <a:buNone/>
            </a:pPr>
            <a:r>
              <a:rPr lang="en-GB" altLang="en-US" dirty="0">
                <a:ea typeface="ＭＳ Ｐゴシック" panose="020B0600070205080204" pitchFamily="34" charset="-128"/>
              </a:rPr>
              <a:t>Other</a:t>
            </a:r>
          </a:p>
          <a:p>
            <a:pPr algn="l"/>
            <a:r>
              <a:rPr lang="en-GB" altLang="en-US" dirty="0">
                <a:ea typeface="ＭＳ Ｐゴシック" panose="020B0600070205080204" pitchFamily="34" charset="-128"/>
              </a:rPr>
              <a:t>Finance or purchase agreements, Warranties, installation &amp; commissioning considerations, decision time frames, references.</a:t>
            </a:r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D5702DB4-23C4-67A2-54A9-2A5867969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GB" altLang="en-US" sz="1000" dirty="0"/>
          </a:p>
        </p:txBody>
      </p:sp>
      <p:grpSp>
        <p:nvGrpSpPr>
          <p:cNvPr id="2" name="Group 824">
            <a:extLst>
              <a:ext uri="{FF2B5EF4-FFF2-40B4-BE49-F238E27FC236}">
                <a16:creationId xmlns:a16="http://schemas.microsoft.com/office/drawing/2014/main" id="{75497129-EB34-9924-743B-43F16470A82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001002" y="1728788"/>
            <a:ext cx="2227263" cy="3835400"/>
            <a:chOff x="5534026" y="2957513"/>
            <a:chExt cx="1382712" cy="2865437"/>
          </a:xfrm>
        </p:grpSpPr>
        <p:sp>
          <p:nvSpPr>
            <p:cNvPr id="89093" name="Freeform 658">
              <a:extLst>
                <a:ext uri="{FF2B5EF4-FFF2-40B4-BE49-F238E27FC236}">
                  <a16:creationId xmlns:a16="http://schemas.microsoft.com/office/drawing/2014/main" id="{1211B96A-ED51-3B21-D9C3-54692D54A3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91188" y="2957513"/>
              <a:ext cx="528638" cy="492125"/>
            </a:xfrm>
            <a:custGeom>
              <a:avLst/>
              <a:gdLst>
                <a:gd name="T0" fmla="*/ 2147483647 w 333"/>
                <a:gd name="T1" fmla="*/ 2147483647 h 310"/>
                <a:gd name="T2" fmla="*/ 0 w 333"/>
                <a:gd name="T3" fmla="*/ 2147483647 h 310"/>
                <a:gd name="T4" fmla="*/ 2147483647 w 333"/>
                <a:gd name="T5" fmla="*/ 0 h 310"/>
                <a:gd name="T6" fmla="*/ 2147483647 w 333"/>
                <a:gd name="T7" fmla="*/ 0 h 310"/>
                <a:gd name="T8" fmla="*/ 2147483647 w 333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310"/>
                <a:gd name="T17" fmla="*/ 333 w 333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310">
                  <a:moveTo>
                    <a:pt x="83" y="310"/>
                  </a:moveTo>
                  <a:lnTo>
                    <a:pt x="0" y="310"/>
                  </a:lnTo>
                  <a:lnTo>
                    <a:pt x="250" y="0"/>
                  </a:lnTo>
                  <a:lnTo>
                    <a:pt x="333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094" name="Freeform 659">
              <a:extLst>
                <a:ext uri="{FF2B5EF4-FFF2-40B4-BE49-F238E27FC236}">
                  <a16:creationId xmlns:a16="http://schemas.microsoft.com/office/drawing/2014/main" id="{E6526601-52EA-F42A-D7AC-35A208190E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68975" y="2957513"/>
              <a:ext cx="528638" cy="492125"/>
            </a:xfrm>
            <a:custGeom>
              <a:avLst/>
              <a:gdLst>
                <a:gd name="T0" fmla="*/ 2147483647 w 333"/>
                <a:gd name="T1" fmla="*/ 2147483647 h 310"/>
                <a:gd name="T2" fmla="*/ 0 w 333"/>
                <a:gd name="T3" fmla="*/ 2147483647 h 310"/>
                <a:gd name="T4" fmla="*/ 2147483647 w 333"/>
                <a:gd name="T5" fmla="*/ 0 h 310"/>
                <a:gd name="T6" fmla="*/ 2147483647 w 333"/>
                <a:gd name="T7" fmla="*/ 0 h 310"/>
                <a:gd name="T8" fmla="*/ 2147483647 w 333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310"/>
                <a:gd name="T17" fmla="*/ 333 w 333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310">
                  <a:moveTo>
                    <a:pt x="83" y="310"/>
                  </a:moveTo>
                  <a:lnTo>
                    <a:pt x="0" y="310"/>
                  </a:lnTo>
                  <a:lnTo>
                    <a:pt x="250" y="0"/>
                  </a:lnTo>
                  <a:lnTo>
                    <a:pt x="333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095" name="Freeform 660">
              <a:extLst>
                <a:ext uri="{FF2B5EF4-FFF2-40B4-BE49-F238E27FC236}">
                  <a16:creationId xmlns:a16="http://schemas.microsoft.com/office/drawing/2014/main" id="{4CD18244-7418-7A49-20CD-CCDF75810D4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46763" y="2957513"/>
              <a:ext cx="528638" cy="492125"/>
            </a:xfrm>
            <a:custGeom>
              <a:avLst/>
              <a:gdLst>
                <a:gd name="T0" fmla="*/ 2147483647 w 333"/>
                <a:gd name="T1" fmla="*/ 2147483647 h 310"/>
                <a:gd name="T2" fmla="*/ 0 w 333"/>
                <a:gd name="T3" fmla="*/ 2147483647 h 310"/>
                <a:gd name="T4" fmla="*/ 2147483647 w 333"/>
                <a:gd name="T5" fmla="*/ 0 h 310"/>
                <a:gd name="T6" fmla="*/ 2147483647 w 333"/>
                <a:gd name="T7" fmla="*/ 0 h 310"/>
                <a:gd name="T8" fmla="*/ 2147483647 w 333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310"/>
                <a:gd name="T17" fmla="*/ 333 w 333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310">
                  <a:moveTo>
                    <a:pt x="83" y="310"/>
                  </a:moveTo>
                  <a:lnTo>
                    <a:pt x="0" y="310"/>
                  </a:lnTo>
                  <a:lnTo>
                    <a:pt x="250" y="0"/>
                  </a:lnTo>
                  <a:lnTo>
                    <a:pt x="333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096" name="Freeform 661">
              <a:extLst>
                <a:ext uri="{FF2B5EF4-FFF2-40B4-BE49-F238E27FC236}">
                  <a16:creationId xmlns:a16="http://schemas.microsoft.com/office/drawing/2014/main" id="{8991136D-1405-9CDE-281C-33F4E85E60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19788" y="2957513"/>
              <a:ext cx="533400" cy="492125"/>
            </a:xfrm>
            <a:custGeom>
              <a:avLst/>
              <a:gdLst>
                <a:gd name="T0" fmla="*/ 2147483647 w 336"/>
                <a:gd name="T1" fmla="*/ 2147483647 h 310"/>
                <a:gd name="T2" fmla="*/ 0 w 336"/>
                <a:gd name="T3" fmla="*/ 2147483647 h 310"/>
                <a:gd name="T4" fmla="*/ 2147483647 w 336"/>
                <a:gd name="T5" fmla="*/ 0 h 310"/>
                <a:gd name="T6" fmla="*/ 2147483647 w 336"/>
                <a:gd name="T7" fmla="*/ 0 h 310"/>
                <a:gd name="T8" fmla="*/ 2147483647 w 336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310"/>
                <a:gd name="T17" fmla="*/ 336 w 336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310">
                  <a:moveTo>
                    <a:pt x="83" y="310"/>
                  </a:moveTo>
                  <a:lnTo>
                    <a:pt x="0" y="310"/>
                  </a:lnTo>
                  <a:lnTo>
                    <a:pt x="249" y="0"/>
                  </a:lnTo>
                  <a:lnTo>
                    <a:pt x="336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097" name="Freeform 662">
              <a:extLst>
                <a:ext uri="{FF2B5EF4-FFF2-40B4-BE49-F238E27FC236}">
                  <a16:creationId xmlns:a16="http://schemas.microsoft.com/office/drawing/2014/main" id="{7814706A-802E-6181-0576-36C49BDB19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97575" y="2957513"/>
              <a:ext cx="534988" cy="492125"/>
            </a:xfrm>
            <a:custGeom>
              <a:avLst/>
              <a:gdLst>
                <a:gd name="T0" fmla="*/ 2147483647 w 337"/>
                <a:gd name="T1" fmla="*/ 2147483647 h 310"/>
                <a:gd name="T2" fmla="*/ 0 w 337"/>
                <a:gd name="T3" fmla="*/ 2147483647 h 310"/>
                <a:gd name="T4" fmla="*/ 2147483647 w 337"/>
                <a:gd name="T5" fmla="*/ 0 h 310"/>
                <a:gd name="T6" fmla="*/ 2147483647 w 337"/>
                <a:gd name="T7" fmla="*/ 0 h 310"/>
                <a:gd name="T8" fmla="*/ 2147483647 w 337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7"/>
                <a:gd name="T16" fmla="*/ 0 h 310"/>
                <a:gd name="T17" fmla="*/ 337 w 337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7" h="310">
                  <a:moveTo>
                    <a:pt x="84" y="310"/>
                  </a:moveTo>
                  <a:lnTo>
                    <a:pt x="0" y="310"/>
                  </a:lnTo>
                  <a:lnTo>
                    <a:pt x="254" y="0"/>
                  </a:lnTo>
                  <a:lnTo>
                    <a:pt x="337" y="0"/>
                  </a:lnTo>
                  <a:lnTo>
                    <a:pt x="84" y="310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098" name="Freeform 663">
              <a:extLst>
                <a:ext uri="{FF2B5EF4-FFF2-40B4-BE49-F238E27FC236}">
                  <a16:creationId xmlns:a16="http://schemas.microsoft.com/office/drawing/2014/main" id="{4B55422E-A0FF-BF0E-F7B3-00DA171D10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75363" y="2957513"/>
              <a:ext cx="534988" cy="492125"/>
            </a:xfrm>
            <a:custGeom>
              <a:avLst/>
              <a:gdLst>
                <a:gd name="T0" fmla="*/ 2147483647 w 337"/>
                <a:gd name="T1" fmla="*/ 2147483647 h 310"/>
                <a:gd name="T2" fmla="*/ 0 w 337"/>
                <a:gd name="T3" fmla="*/ 2147483647 h 310"/>
                <a:gd name="T4" fmla="*/ 2147483647 w 337"/>
                <a:gd name="T5" fmla="*/ 0 h 310"/>
                <a:gd name="T6" fmla="*/ 2147483647 w 337"/>
                <a:gd name="T7" fmla="*/ 0 h 310"/>
                <a:gd name="T8" fmla="*/ 2147483647 w 337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7"/>
                <a:gd name="T16" fmla="*/ 0 h 310"/>
                <a:gd name="T17" fmla="*/ 337 w 337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7" h="310">
                  <a:moveTo>
                    <a:pt x="83" y="310"/>
                  </a:moveTo>
                  <a:lnTo>
                    <a:pt x="0" y="310"/>
                  </a:lnTo>
                  <a:lnTo>
                    <a:pt x="254" y="0"/>
                  </a:lnTo>
                  <a:lnTo>
                    <a:pt x="337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EF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099" name="Freeform 664">
              <a:extLst>
                <a:ext uri="{FF2B5EF4-FFF2-40B4-BE49-F238E27FC236}">
                  <a16:creationId xmlns:a16="http://schemas.microsoft.com/office/drawing/2014/main" id="{87A80B8A-BD05-F767-5401-ABFD7EE324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53150" y="2957513"/>
              <a:ext cx="528638" cy="492125"/>
            </a:xfrm>
            <a:custGeom>
              <a:avLst/>
              <a:gdLst>
                <a:gd name="T0" fmla="*/ 2147483647 w 333"/>
                <a:gd name="T1" fmla="*/ 2147483647 h 310"/>
                <a:gd name="T2" fmla="*/ 0 w 333"/>
                <a:gd name="T3" fmla="*/ 2147483647 h 310"/>
                <a:gd name="T4" fmla="*/ 2147483647 w 333"/>
                <a:gd name="T5" fmla="*/ 0 h 310"/>
                <a:gd name="T6" fmla="*/ 2147483647 w 333"/>
                <a:gd name="T7" fmla="*/ 0 h 310"/>
                <a:gd name="T8" fmla="*/ 2147483647 w 333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310"/>
                <a:gd name="T17" fmla="*/ 333 w 333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310">
                  <a:moveTo>
                    <a:pt x="83" y="310"/>
                  </a:moveTo>
                  <a:lnTo>
                    <a:pt x="0" y="310"/>
                  </a:lnTo>
                  <a:lnTo>
                    <a:pt x="250" y="0"/>
                  </a:lnTo>
                  <a:lnTo>
                    <a:pt x="333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0" name="Freeform 665">
              <a:extLst>
                <a:ext uri="{FF2B5EF4-FFF2-40B4-BE49-F238E27FC236}">
                  <a16:creationId xmlns:a16="http://schemas.microsoft.com/office/drawing/2014/main" id="{D411344A-8EE7-B729-83F6-5A1B0C1B9F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30938" y="2957513"/>
              <a:ext cx="528638" cy="492125"/>
            </a:xfrm>
            <a:custGeom>
              <a:avLst/>
              <a:gdLst>
                <a:gd name="T0" fmla="*/ 2147483647 w 333"/>
                <a:gd name="T1" fmla="*/ 2147483647 h 310"/>
                <a:gd name="T2" fmla="*/ 0 w 333"/>
                <a:gd name="T3" fmla="*/ 2147483647 h 310"/>
                <a:gd name="T4" fmla="*/ 2147483647 w 333"/>
                <a:gd name="T5" fmla="*/ 0 h 310"/>
                <a:gd name="T6" fmla="*/ 2147483647 w 333"/>
                <a:gd name="T7" fmla="*/ 0 h 310"/>
                <a:gd name="T8" fmla="*/ 2147483647 w 333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310"/>
                <a:gd name="T17" fmla="*/ 333 w 333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310">
                  <a:moveTo>
                    <a:pt x="83" y="310"/>
                  </a:moveTo>
                  <a:lnTo>
                    <a:pt x="0" y="310"/>
                  </a:lnTo>
                  <a:lnTo>
                    <a:pt x="249" y="0"/>
                  </a:lnTo>
                  <a:lnTo>
                    <a:pt x="333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1" name="Freeform 666">
              <a:extLst>
                <a:ext uri="{FF2B5EF4-FFF2-40B4-BE49-F238E27FC236}">
                  <a16:creationId xmlns:a16="http://schemas.microsoft.com/office/drawing/2014/main" id="{45B7643B-6706-99AF-04CD-DD656D42E03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10313" y="2957513"/>
              <a:ext cx="528638" cy="492125"/>
            </a:xfrm>
            <a:custGeom>
              <a:avLst/>
              <a:gdLst>
                <a:gd name="T0" fmla="*/ 2147483647 w 333"/>
                <a:gd name="T1" fmla="*/ 2147483647 h 310"/>
                <a:gd name="T2" fmla="*/ 0 w 333"/>
                <a:gd name="T3" fmla="*/ 2147483647 h 310"/>
                <a:gd name="T4" fmla="*/ 2147483647 w 333"/>
                <a:gd name="T5" fmla="*/ 0 h 310"/>
                <a:gd name="T6" fmla="*/ 2147483647 w 333"/>
                <a:gd name="T7" fmla="*/ 0 h 310"/>
                <a:gd name="T8" fmla="*/ 2147483647 w 333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310"/>
                <a:gd name="T17" fmla="*/ 333 w 333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310">
                  <a:moveTo>
                    <a:pt x="84" y="310"/>
                  </a:moveTo>
                  <a:lnTo>
                    <a:pt x="0" y="310"/>
                  </a:lnTo>
                  <a:lnTo>
                    <a:pt x="250" y="0"/>
                  </a:lnTo>
                  <a:lnTo>
                    <a:pt x="333" y="0"/>
                  </a:lnTo>
                  <a:lnTo>
                    <a:pt x="84" y="310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2" name="Freeform 667">
              <a:extLst>
                <a:ext uri="{FF2B5EF4-FFF2-40B4-BE49-F238E27FC236}">
                  <a16:creationId xmlns:a16="http://schemas.microsoft.com/office/drawing/2014/main" id="{1EE7D6FD-68B7-1235-FDFA-C625480C8DC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88100" y="2957513"/>
              <a:ext cx="528638" cy="492125"/>
            </a:xfrm>
            <a:custGeom>
              <a:avLst/>
              <a:gdLst>
                <a:gd name="T0" fmla="*/ 2147483647 w 333"/>
                <a:gd name="T1" fmla="*/ 2147483647 h 310"/>
                <a:gd name="T2" fmla="*/ 0 w 333"/>
                <a:gd name="T3" fmla="*/ 2147483647 h 310"/>
                <a:gd name="T4" fmla="*/ 2147483647 w 333"/>
                <a:gd name="T5" fmla="*/ 0 h 310"/>
                <a:gd name="T6" fmla="*/ 2147483647 w 333"/>
                <a:gd name="T7" fmla="*/ 0 h 310"/>
                <a:gd name="T8" fmla="*/ 2147483647 w 333"/>
                <a:gd name="T9" fmla="*/ 2147483647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310"/>
                <a:gd name="T17" fmla="*/ 333 w 333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310">
                  <a:moveTo>
                    <a:pt x="83" y="310"/>
                  </a:moveTo>
                  <a:lnTo>
                    <a:pt x="0" y="310"/>
                  </a:lnTo>
                  <a:lnTo>
                    <a:pt x="250" y="0"/>
                  </a:lnTo>
                  <a:lnTo>
                    <a:pt x="333" y="0"/>
                  </a:lnTo>
                  <a:lnTo>
                    <a:pt x="83" y="310"/>
                  </a:lnTo>
                  <a:close/>
                </a:path>
              </a:pathLst>
            </a:cu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3" name="Freeform 689">
              <a:extLst>
                <a:ext uri="{FF2B5EF4-FFF2-40B4-BE49-F238E27FC236}">
                  <a16:creationId xmlns:a16="http://schemas.microsoft.com/office/drawing/2014/main" id="{004E903D-AFF2-153E-802B-5B05A168E4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6338" y="4219576"/>
              <a:ext cx="23813" cy="17462"/>
            </a:xfrm>
            <a:custGeom>
              <a:avLst/>
              <a:gdLst>
                <a:gd name="T0" fmla="*/ 2147483647 w 15"/>
                <a:gd name="T1" fmla="*/ 2147483647 h 11"/>
                <a:gd name="T2" fmla="*/ 2147483647 w 15"/>
                <a:gd name="T3" fmla="*/ 2147483647 h 11"/>
                <a:gd name="T4" fmla="*/ 2147483647 w 15"/>
                <a:gd name="T5" fmla="*/ 2147483647 h 11"/>
                <a:gd name="T6" fmla="*/ 2147483647 w 15"/>
                <a:gd name="T7" fmla="*/ 0 h 11"/>
                <a:gd name="T8" fmla="*/ 2147483647 w 15"/>
                <a:gd name="T9" fmla="*/ 0 h 11"/>
                <a:gd name="T10" fmla="*/ 2147483647 w 15"/>
                <a:gd name="T11" fmla="*/ 2147483647 h 11"/>
                <a:gd name="T12" fmla="*/ 2147483647 w 15"/>
                <a:gd name="T13" fmla="*/ 2147483647 h 11"/>
                <a:gd name="T14" fmla="*/ 0 w 15"/>
                <a:gd name="T15" fmla="*/ 2147483647 h 11"/>
                <a:gd name="T16" fmla="*/ 0 w 15"/>
                <a:gd name="T17" fmla="*/ 2147483647 h 11"/>
                <a:gd name="T18" fmla="*/ 0 w 15"/>
                <a:gd name="T19" fmla="*/ 2147483647 h 11"/>
                <a:gd name="T20" fmla="*/ 2147483647 w 15"/>
                <a:gd name="T21" fmla="*/ 2147483647 h 11"/>
                <a:gd name="T22" fmla="*/ 2147483647 w 15"/>
                <a:gd name="T23" fmla="*/ 2147483647 h 11"/>
                <a:gd name="T24" fmla="*/ 2147483647 w 15"/>
                <a:gd name="T25" fmla="*/ 2147483647 h 11"/>
                <a:gd name="T26" fmla="*/ 2147483647 w 15"/>
                <a:gd name="T27" fmla="*/ 2147483647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1"/>
                <a:gd name="T44" fmla="*/ 15 w 15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1">
                  <a:moveTo>
                    <a:pt x="15" y="8"/>
                  </a:moveTo>
                  <a:lnTo>
                    <a:pt x="15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8"/>
                  </a:lnTo>
                  <a:lnTo>
                    <a:pt x="8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4" name="Freeform 690">
              <a:extLst>
                <a:ext uri="{FF2B5EF4-FFF2-40B4-BE49-F238E27FC236}">
                  <a16:creationId xmlns:a16="http://schemas.microsoft.com/office/drawing/2014/main" id="{DD1068D0-D215-93C5-A433-FE65EB6EA46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7126" y="4224338"/>
              <a:ext cx="19050" cy="12700"/>
            </a:xfrm>
            <a:custGeom>
              <a:avLst/>
              <a:gdLst>
                <a:gd name="T0" fmla="*/ 2147483647 w 12"/>
                <a:gd name="T1" fmla="*/ 0 h 8"/>
                <a:gd name="T2" fmla="*/ 2147483647 w 12"/>
                <a:gd name="T3" fmla="*/ 0 h 8"/>
                <a:gd name="T4" fmla="*/ 2147483647 w 12"/>
                <a:gd name="T5" fmla="*/ 2147483647 h 8"/>
                <a:gd name="T6" fmla="*/ 2147483647 w 12"/>
                <a:gd name="T7" fmla="*/ 0 h 8"/>
                <a:gd name="T8" fmla="*/ 0 w 12"/>
                <a:gd name="T9" fmla="*/ 0 h 8"/>
                <a:gd name="T10" fmla="*/ 0 w 12"/>
                <a:gd name="T11" fmla="*/ 0 h 8"/>
                <a:gd name="T12" fmla="*/ 0 w 12"/>
                <a:gd name="T13" fmla="*/ 2147483647 h 8"/>
                <a:gd name="T14" fmla="*/ 0 w 12"/>
                <a:gd name="T15" fmla="*/ 2147483647 h 8"/>
                <a:gd name="T16" fmla="*/ 2147483647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0 h 8"/>
                <a:gd name="T24" fmla="*/ 2147483647 w 12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8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5" name="Freeform 691">
              <a:extLst>
                <a:ext uri="{FF2B5EF4-FFF2-40B4-BE49-F238E27FC236}">
                  <a16:creationId xmlns:a16="http://schemas.microsoft.com/office/drawing/2014/main" id="{E2B3EE2A-6D8B-BC40-2572-7FA05D601FA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206875"/>
              <a:ext cx="30163" cy="12700"/>
            </a:xfrm>
            <a:custGeom>
              <a:avLst/>
              <a:gdLst>
                <a:gd name="T0" fmla="*/ 0 w 19"/>
                <a:gd name="T1" fmla="*/ 2147483647 h 8"/>
                <a:gd name="T2" fmla="*/ 0 w 19"/>
                <a:gd name="T3" fmla="*/ 2147483647 h 8"/>
                <a:gd name="T4" fmla="*/ 2147483647 w 19"/>
                <a:gd name="T5" fmla="*/ 2147483647 h 8"/>
                <a:gd name="T6" fmla="*/ 2147483647 w 19"/>
                <a:gd name="T7" fmla="*/ 2147483647 h 8"/>
                <a:gd name="T8" fmla="*/ 2147483647 w 19"/>
                <a:gd name="T9" fmla="*/ 2147483647 h 8"/>
                <a:gd name="T10" fmla="*/ 2147483647 w 19"/>
                <a:gd name="T11" fmla="*/ 2147483647 h 8"/>
                <a:gd name="T12" fmla="*/ 2147483647 w 19"/>
                <a:gd name="T13" fmla="*/ 0 h 8"/>
                <a:gd name="T14" fmla="*/ 2147483647 w 19"/>
                <a:gd name="T15" fmla="*/ 0 h 8"/>
                <a:gd name="T16" fmla="*/ 2147483647 w 19"/>
                <a:gd name="T17" fmla="*/ 2147483647 h 8"/>
                <a:gd name="T18" fmla="*/ 2147483647 w 19"/>
                <a:gd name="T19" fmla="*/ 2147483647 h 8"/>
                <a:gd name="T20" fmla="*/ 2147483647 w 19"/>
                <a:gd name="T21" fmla="*/ 2147483647 h 8"/>
                <a:gd name="T22" fmla="*/ 2147483647 w 19"/>
                <a:gd name="T23" fmla="*/ 2147483647 h 8"/>
                <a:gd name="T24" fmla="*/ 0 w 19"/>
                <a:gd name="T25" fmla="*/ 0 h 8"/>
                <a:gd name="T26" fmla="*/ 0 w 19"/>
                <a:gd name="T27" fmla="*/ 0 h 8"/>
                <a:gd name="T28" fmla="*/ 0 w 19"/>
                <a:gd name="T29" fmla="*/ 2147483647 h 8"/>
                <a:gd name="T30" fmla="*/ 0 w 19"/>
                <a:gd name="T31" fmla="*/ 2147483647 h 8"/>
                <a:gd name="T32" fmla="*/ 0 w 19"/>
                <a:gd name="T33" fmla="*/ 2147483647 h 8"/>
                <a:gd name="T34" fmla="*/ 0 w 19"/>
                <a:gd name="T35" fmla="*/ 2147483647 h 8"/>
                <a:gd name="T36" fmla="*/ 0 w 19"/>
                <a:gd name="T37" fmla="*/ 214748364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8"/>
                <a:gd name="T59" fmla="*/ 19 w 19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8">
                  <a:moveTo>
                    <a:pt x="0" y="8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6" name="Freeform 692">
              <a:extLst>
                <a:ext uri="{FF2B5EF4-FFF2-40B4-BE49-F238E27FC236}">
                  <a16:creationId xmlns:a16="http://schemas.microsoft.com/office/drawing/2014/main" id="{66AA0A16-8113-0F25-DF06-648A27DBFA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97613" y="4170363"/>
              <a:ext cx="41275" cy="25400"/>
            </a:xfrm>
            <a:custGeom>
              <a:avLst/>
              <a:gdLst>
                <a:gd name="T0" fmla="*/ 2147483647 w 26"/>
                <a:gd name="T1" fmla="*/ 2147483647 h 16"/>
                <a:gd name="T2" fmla="*/ 2147483647 w 26"/>
                <a:gd name="T3" fmla="*/ 2147483647 h 16"/>
                <a:gd name="T4" fmla="*/ 2147483647 w 26"/>
                <a:gd name="T5" fmla="*/ 2147483647 h 16"/>
                <a:gd name="T6" fmla="*/ 2147483647 w 26"/>
                <a:gd name="T7" fmla="*/ 0 h 16"/>
                <a:gd name="T8" fmla="*/ 2147483647 w 26"/>
                <a:gd name="T9" fmla="*/ 2147483647 h 16"/>
                <a:gd name="T10" fmla="*/ 2147483647 w 26"/>
                <a:gd name="T11" fmla="*/ 2147483647 h 16"/>
                <a:gd name="T12" fmla="*/ 2147483647 w 26"/>
                <a:gd name="T13" fmla="*/ 2147483647 h 16"/>
                <a:gd name="T14" fmla="*/ 2147483647 w 26"/>
                <a:gd name="T15" fmla="*/ 2147483647 h 16"/>
                <a:gd name="T16" fmla="*/ 2147483647 w 26"/>
                <a:gd name="T17" fmla="*/ 2147483647 h 16"/>
                <a:gd name="T18" fmla="*/ 2147483647 w 26"/>
                <a:gd name="T19" fmla="*/ 2147483647 h 16"/>
                <a:gd name="T20" fmla="*/ 2147483647 w 26"/>
                <a:gd name="T21" fmla="*/ 0 h 16"/>
                <a:gd name="T22" fmla="*/ 2147483647 w 26"/>
                <a:gd name="T23" fmla="*/ 0 h 16"/>
                <a:gd name="T24" fmla="*/ 2147483647 w 26"/>
                <a:gd name="T25" fmla="*/ 0 h 16"/>
                <a:gd name="T26" fmla="*/ 2147483647 w 26"/>
                <a:gd name="T27" fmla="*/ 0 h 16"/>
                <a:gd name="T28" fmla="*/ 0 w 26"/>
                <a:gd name="T29" fmla="*/ 2147483647 h 16"/>
                <a:gd name="T30" fmla="*/ 0 w 26"/>
                <a:gd name="T31" fmla="*/ 2147483647 h 16"/>
                <a:gd name="T32" fmla="*/ 2147483647 w 26"/>
                <a:gd name="T33" fmla="*/ 0 h 16"/>
                <a:gd name="T34" fmla="*/ 2147483647 w 26"/>
                <a:gd name="T35" fmla="*/ 2147483647 h 16"/>
                <a:gd name="T36" fmla="*/ 2147483647 w 26"/>
                <a:gd name="T37" fmla="*/ 2147483647 h 16"/>
                <a:gd name="T38" fmla="*/ 2147483647 w 26"/>
                <a:gd name="T39" fmla="*/ 2147483647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16"/>
                <a:gd name="T62" fmla="*/ 26 w 26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16">
                  <a:moveTo>
                    <a:pt x="11" y="8"/>
                  </a:moveTo>
                  <a:lnTo>
                    <a:pt x="11" y="8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18" y="16"/>
                  </a:lnTo>
                  <a:lnTo>
                    <a:pt x="22" y="12"/>
                  </a:lnTo>
                  <a:lnTo>
                    <a:pt x="2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7" name="Freeform 693">
              <a:extLst>
                <a:ext uri="{FF2B5EF4-FFF2-40B4-BE49-F238E27FC236}">
                  <a16:creationId xmlns:a16="http://schemas.microsoft.com/office/drawing/2014/main" id="{F2DC478D-47CF-1F9A-A344-EAA5154CE3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3638" y="4189413"/>
              <a:ext cx="41275" cy="11112"/>
            </a:xfrm>
            <a:custGeom>
              <a:avLst/>
              <a:gdLst>
                <a:gd name="T0" fmla="*/ 2147483647 w 26"/>
                <a:gd name="T1" fmla="*/ 2147483647 h 7"/>
                <a:gd name="T2" fmla="*/ 2147483647 w 26"/>
                <a:gd name="T3" fmla="*/ 2147483647 h 7"/>
                <a:gd name="T4" fmla="*/ 2147483647 w 26"/>
                <a:gd name="T5" fmla="*/ 0 h 7"/>
                <a:gd name="T6" fmla="*/ 2147483647 w 26"/>
                <a:gd name="T7" fmla="*/ 2147483647 h 7"/>
                <a:gd name="T8" fmla="*/ 0 w 26"/>
                <a:gd name="T9" fmla="*/ 2147483647 h 7"/>
                <a:gd name="T10" fmla="*/ 0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2147483647 h 7"/>
                <a:gd name="T16" fmla="*/ 2147483647 w 26"/>
                <a:gd name="T17" fmla="*/ 2147483647 h 7"/>
                <a:gd name="T18" fmla="*/ 2147483647 w 26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26" y="3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7" y="3"/>
                  </a:lnTo>
                  <a:lnTo>
                    <a:pt x="0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8" name="Freeform 694">
              <a:extLst>
                <a:ext uri="{FF2B5EF4-FFF2-40B4-BE49-F238E27FC236}">
                  <a16:creationId xmlns:a16="http://schemas.microsoft.com/office/drawing/2014/main" id="{43F711E1-42D2-095A-ABAE-01CF16BCA1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189413"/>
              <a:ext cx="30163" cy="11112"/>
            </a:xfrm>
            <a:custGeom>
              <a:avLst/>
              <a:gdLst>
                <a:gd name="T0" fmla="*/ 0 w 19"/>
                <a:gd name="T1" fmla="*/ 2147483647 h 7"/>
                <a:gd name="T2" fmla="*/ 0 w 19"/>
                <a:gd name="T3" fmla="*/ 2147483647 h 7"/>
                <a:gd name="T4" fmla="*/ 2147483647 w 19"/>
                <a:gd name="T5" fmla="*/ 2147483647 h 7"/>
                <a:gd name="T6" fmla="*/ 2147483647 w 19"/>
                <a:gd name="T7" fmla="*/ 2147483647 h 7"/>
                <a:gd name="T8" fmla="*/ 2147483647 w 19"/>
                <a:gd name="T9" fmla="*/ 2147483647 h 7"/>
                <a:gd name="T10" fmla="*/ 2147483647 w 19"/>
                <a:gd name="T11" fmla="*/ 2147483647 h 7"/>
                <a:gd name="T12" fmla="*/ 2147483647 w 19"/>
                <a:gd name="T13" fmla="*/ 0 h 7"/>
                <a:gd name="T14" fmla="*/ 2147483647 w 19"/>
                <a:gd name="T15" fmla="*/ 0 h 7"/>
                <a:gd name="T16" fmla="*/ 0 w 19"/>
                <a:gd name="T17" fmla="*/ 0 h 7"/>
                <a:gd name="T18" fmla="*/ 0 w 19"/>
                <a:gd name="T19" fmla="*/ 0 h 7"/>
                <a:gd name="T20" fmla="*/ 0 w 19"/>
                <a:gd name="T21" fmla="*/ 2147483647 h 7"/>
                <a:gd name="T22" fmla="*/ 0 w 19"/>
                <a:gd name="T23" fmla="*/ 2147483647 h 7"/>
                <a:gd name="T24" fmla="*/ 0 w 19"/>
                <a:gd name="T25" fmla="*/ 2147483647 h 7"/>
                <a:gd name="T26" fmla="*/ 0 w 19"/>
                <a:gd name="T27" fmla="*/ 2147483647 h 7"/>
                <a:gd name="T28" fmla="*/ 0 w 19"/>
                <a:gd name="T29" fmla="*/ 2147483647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7"/>
                <a:gd name="T47" fmla="*/ 19 w 19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7">
                  <a:moveTo>
                    <a:pt x="0" y="7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9" name="Freeform 695">
              <a:extLst>
                <a:ext uri="{FF2B5EF4-FFF2-40B4-BE49-F238E27FC236}">
                  <a16:creationId xmlns:a16="http://schemas.microsoft.com/office/drawing/2014/main" id="{BF3F3D31-D5ED-79CB-5B09-5A2F75DECA6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6338" y="4170363"/>
              <a:ext cx="28575" cy="12700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0 h 8"/>
                <a:gd name="T16" fmla="*/ 2147483647 w 18"/>
                <a:gd name="T17" fmla="*/ 0 h 8"/>
                <a:gd name="T18" fmla="*/ 2147483647 w 18"/>
                <a:gd name="T19" fmla="*/ 0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0 w 18"/>
                <a:gd name="T25" fmla="*/ 2147483647 h 8"/>
                <a:gd name="T26" fmla="*/ 2147483647 w 18"/>
                <a:gd name="T27" fmla="*/ 2147483647 h 8"/>
                <a:gd name="T28" fmla="*/ 2147483647 w 18"/>
                <a:gd name="T29" fmla="*/ 2147483647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8"/>
                <a:gd name="T47" fmla="*/ 18 w 1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8">
                  <a:moveTo>
                    <a:pt x="3" y="8"/>
                  </a:moveTo>
                  <a:lnTo>
                    <a:pt x="3" y="8"/>
                  </a:lnTo>
                  <a:lnTo>
                    <a:pt x="11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0" name="Freeform 696">
              <a:extLst>
                <a:ext uri="{FF2B5EF4-FFF2-40B4-BE49-F238E27FC236}">
                  <a16:creationId xmlns:a16="http://schemas.microsoft.com/office/drawing/2014/main" id="{6829B887-59A3-2257-B82E-21592B1CF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170363"/>
              <a:ext cx="42863" cy="12700"/>
            </a:xfrm>
            <a:custGeom>
              <a:avLst/>
              <a:gdLst>
                <a:gd name="T0" fmla="*/ 2147483647 w 27"/>
                <a:gd name="T1" fmla="*/ 2147483647 h 8"/>
                <a:gd name="T2" fmla="*/ 2147483647 w 27"/>
                <a:gd name="T3" fmla="*/ 2147483647 h 8"/>
                <a:gd name="T4" fmla="*/ 2147483647 w 27"/>
                <a:gd name="T5" fmla="*/ 0 h 8"/>
                <a:gd name="T6" fmla="*/ 2147483647 w 27"/>
                <a:gd name="T7" fmla="*/ 0 h 8"/>
                <a:gd name="T8" fmla="*/ 0 w 27"/>
                <a:gd name="T9" fmla="*/ 0 h 8"/>
                <a:gd name="T10" fmla="*/ 0 w 27"/>
                <a:gd name="T11" fmla="*/ 0 h 8"/>
                <a:gd name="T12" fmla="*/ 2147483647 w 27"/>
                <a:gd name="T13" fmla="*/ 2147483647 h 8"/>
                <a:gd name="T14" fmla="*/ 2147483647 w 27"/>
                <a:gd name="T15" fmla="*/ 2147483647 h 8"/>
                <a:gd name="T16" fmla="*/ 2147483647 w 27"/>
                <a:gd name="T17" fmla="*/ 2147483647 h 8"/>
                <a:gd name="T18" fmla="*/ 2147483647 w 27"/>
                <a:gd name="T19" fmla="*/ 2147483647 h 8"/>
                <a:gd name="T20" fmla="*/ 2147483647 w 27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8"/>
                <a:gd name="T35" fmla="*/ 27 w 2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8">
                  <a:moveTo>
                    <a:pt x="27" y="4"/>
                  </a:moveTo>
                  <a:lnTo>
                    <a:pt x="27" y="4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11" y="4"/>
                  </a:lnTo>
                  <a:lnTo>
                    <a:pt x="19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1" name="Freeform 697">
              <a:extLst>
                <a:ext uri="{FF2B5EF4-FFF2-40B4-BE49-F238E27FC236}">
                  <a16:creationId xmlns:a16="http://schemas.microsoft.com/office/drawing/2014/main" id="{65C23A7F-BFDE-8A78-2085-61D1214D8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61100" y="4152900"/>
              <a:ext cx="30163" cy="12700"/>
            </a:xfrm>
            <a:custGeom>
              <a:avLst/>
              <a:gdLst>
                <a:gd name="T0" fmla="*/ 2147483647 w 19"/>
                <a:gd name="T1" fmla="*/ 0 h 8"/>
                <a:gd name="T2" fmla="*/ 2147483647 w 19"/>
                <a:gd name="T3" fmla="*/ 0 h 8"/>
                <a:gd name="T4" fmla="*/ 2147483647 w 19"/>
                <a:gd name="T5" fmla="*/ 0 h 8"/>
                <a:gd name="T6" fmla="*/ 2147483647 w 19"/>
                <a:gd name="T7" fmla="*/ 0 h 8"/>
                <a:gd name="T8" fmla="*/ 0 w 19"/>
                <a:gd name="T9" fmla="*/ 0 h 8"/>
                <a:gd name="T10" fmla="*/ 0 w 19"/>
                <a:gd name="T11" fmla="*/ 0 h 8"/>
                <a:gd name="T12" fmla="*/ 0 w 19"/>
                <a:gd name="T13" fmla="*/ 2147483647 h 8"/>
                <a:gd name="T14" fmla="*/ 2147483647 w 19"/>
                <a:gd name="T15" fmla="*/ 2147483647 h 8"/>
                <a:gd name="T16" fmla="*/ 2147483647 w 19"/>
                <a:gd name="T17" fmla="*/ 2147483647 h 8"/>
                <a:gd name="T18" fmla="*/ 2147483647 w 19"/>
                <a:gd name="T19" fmla="*/ 0 h 8"/>
                <a:gd name="T20" fmla="*/ 2147483647 w 1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8"/>
                <a:gd name="T35" fmla="*/ 19 w 19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8">
                  <a:moveTo>
                    <a:pt x="19" y="0"/>
                  </a:moveTo>
                  <a:lnTo>
                    <a:pt x="19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8"/>
                  </a:lnTo>
                  <a:lnTo>
                    <a:pt x="15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2" name="Freeform 698">
              <a:extLst>
                <a:ext uri="{FF2B5EF4-FFF2-40B4-BE49-F238E27FC236}">
                  <a16:creationId xmlns:a16="http://schemas.microsoft.com/office/drawing/2014/main" id="{E4A90E14-73F8-81A4-DD1C-50CCC917BA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152901"/>
              <a:ext cx="42863" cy="17462"/>
            </a:xfrm>
            <a:custGeom>
              <a:avLst/>
              <a:gdLst>
                <a:gd name="T0" fmla="*/ 2147483647 w 27"/>
                <a:gd name="T1" fmla="*/ 2147483647 h 11"/>
                <a:gd name="T2" fmla="*/ 2147483647 w 27"/>
                <a:gd name="T3" fmla="*/ 2147483647 h 11"/>
                <a:gd name="T4" fmla="*/ 2147483647 w 27"/>
                <a:gd name="T5" fmla="*/ 2147483647 h 11"/>
                <a:gd name="T6" fmla="*/ 2147483647 w 27"/>
                <a:gd name="T7" fmla="*/ 2147483647 h 11"/>
                <a:gd name="T8" fmla="*/ 2147483647 w 27"/>
                <a:gd name="T9" fmla="*/ 2147483647 h 11"/>
                <a:gd name="T10" fmla="*/ 2147483647 w 27"/>
                <a:gd name="T11" fmla="*/ 2147483647 h 11"/>
                <a:gd name="T12" fmla="*/ 2147483647 w 27"/>
                <a:gd name="T13" fmla="*/ 2147483647 h 11"/>
                <a:gd name="T14" fmla="*/ 2147483647 w 27"/>
                <a:gd name="T15" fmla="*/ 0 h 11"/>
                <a:gd name="T16" fmla="*/ 0 w 27"/>
                <a:gd name="T17" fmla="*/ 2147483647 h 11"/>
                <a:gd name="T18" fmla="*/ 0 w 27"/>
                <a:gd name="T19" fmla="*/ 2147483647 h 11"/>
                <a:gd name="T20" fmla="*/ 0 w 27"/>
                <a:gd name="T21" fmla="*/ 2147483647 h 11"/>
                <a:gd name="T22" fmla="*/ 0 w 27"/>
                <a:gd name="T23" fmla="*/ 2147483647 h 11"/>
                <a:gd name="T24" fmla="*/ 2147483647 w 27"/>
                <a:gd name="T25" fmla="*/ 2147483647 h 11"/>
                <a:gd name="T26" fmla="*/ 2147483647 w 27"/>
                <a:gd name="T27" fmla="*/ 2147483647 h 11"/>
                <a:gd name="T28" fmla="*/ 2147483647 w 27"/>
                <a:gd name="T29" fmla="*/ 2147483647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11"/>
                <a:gd name="T47" fmla="*/ 27 w 27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11">
                  <a:moveTo>
                    <a:pt x="4" y="11"/>
                  </a:moveTo>
                  <a:lnTo>
                    <a:pt x="4" y="11"/>
                  </a:lnTo>
                  <a:lnTo>
                    <a:pt x="8" y="7"/>
                  </a:lnTo>
                  <a:lnTo>
                    <a:pt x="15" y="7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3" name="Freeform 699">
              <a:extLst>
                <a:ext uri="{FF2B5EF4-FFF2-40B4-BE49-F238E27FC236}">
                  <a16:creationId xmlns:a16="http://schemas.microsoft.com/office/drawing/2014/main" id="{F6A6BFE3-0EF5-39B2-1675-5C0645480D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3638" y="4140200"/>
              <a:ext cx="41275" cy="12700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0 h 8"/>
                <a:gd name="T4" fmla="*/ 2147483647 w 26"/>
                <a:gd name="T5" fmla="*/ 2147483647 h 8"/>
                <a:gd name="T6" fmla="*/ 2147483647 w 26"/>
                <a:gd name="T7" fmla="*/ 2147483647 h 8"/>
                <a:gd name="T8" fmla="*/ 2147483647 w 26"/>
                <a:gd name="T9" fmla="*/ 2147483647 h 8"/>
                <a:gd name="T10" fmla="*/ 2147483647 w 26"/>
                <a:gd name="T11" fmla="*/ 2147483647 h 8"/>
                <a:gd name="T12" fmla="*/ 2147483647 w 26"/>
                <a:gd name="T13" fmla="*/ 2147483647 h 8"/>
                <a:gd name="T14" fmla="*/ 2147483647 w 26"/>
                <a:gd name="T15" fmla="*/ 2147483647 h 8"/>
                <a:gd name="T16" fmla="*/ 2147483647 w 26"/>
                <a:gd name="T17" fmla="*/ 0 h 8"/>
                <a:gd name="T18" fmla="*/ 2147483647 w 26"/>
                <a:gd name="T19" fmla="*/ 0 h 8"/>
                <a:gd name="T20" fmla="*/ 2147483647 w 26"/>
                <a:gd name="T21" fmla="*/ 2147483647 h 8"/>
                <a:gd name="T22" fmla="*/ 0 w 26"/>
                <a:gd name="T23" fmla="*/ 0 h 8"/>
                <a:gd name="T24" fmla="*/ 0 w 26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8"/>
                <a:gd name="T41" fmla="*/ 26 w 26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8">
                  <a:moveTo>
                    <a:pt x="0" y="0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7" y="8"/>
                  </a:lnTo>
                  <a:lnTo>
                    <a:pt x="18" y="8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4" name="Freeform 700">
              <a:extLst>
                <a:ext uri="{FF2B5EF4-FFF2-40B4-BE49-F238E27FC236}">
                  <a16:creationId xmlns:a16="http://schemas.microsoft.com/office/drawing/2014/main" id="{35EC89AE-00C0-27CD-0EA3-7CE0A3B7A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129088"/>
              <a:ext cx="36513" cy="6350"/>
            </a:xfrm>
            <a:custGeom>
              <a:avLst/>
              <a:gdLst>
                <a:gd name="T0" fmla="*/ 2147483647 w 23"/>
                <a:gd name="T1" fmla="*/ 0 h 4"/>
                <a:gd name="T2" fmla="*/ 2147483647 w 23"/>
                <a:gd name="T3" fmla="*/ 0 h 4"/>
                <a:gd name="T4" fmla="*/ 2147483647 w 23"/>
                <a:gd name="T5" fmla="*/ 0 h 4"/>
                <a:gd name="T6" fmla="*/ 2147483647 w 23"/>
                <a:gd name="T7" fmla="*/ 0 h 4"/>
                <a:gd name="T8" fmla="*/ 0 w 23"/>
                <a:gd name="T9" fmla="*/ 0 h 4"/>
                <a:gd name="T10" fmla="*/ 0 w 23"/>
                <a:gd name="T11" fmla="*/ 2147483647 h 4"/>
                <a:gd name="T12" fmla="*/ 0 w 23"/>
                <a:gd name="T13" fmla="*/ 2147483647 h 4"/>
                <a:gd name="T14" fmla="*/ 0 w 23"/>
                <a:gd name="T15" fmla="*/ 2147483647 h 4"/>
                <a:gd name="T16" fmla="*/ 2147483647 w 23"/>
                <a:gd name="T17" fmla="*/ 2147483647 h 4"/>
                <a:gd name="T18" fmla="*/ 2147483647 w 23"/>
                <a:gd name="T19" fmla="*/ 2147483647 h 4"/>
                <a:gd name="T20" fmla="*/ 2147483647 w 23"/>
                <a:gd name="T21" fmla="*/ 2147483647 h 4"/>
                <a:gd name="T22" fmla="*/ 2147483647 w 23"/>
                <a:gd name="T23" fmla="*/ 2147483647 h 4"/>
                <a:gd name="T24" fmla="*/ 2147483647 w 23"/>
                <a:gd name="T25" fmla="*/ 0 h 4"/>
                <a:gd name="T26" fmla="*/ 2147483647 w 23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4"/>
                <a:gd name="T44" fmla="*/ 23 w 23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4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5" name="Freeform 701">
              <a:extLst>
                <a:ext uri="{FF2B5EF4-FFF2-40B4-BE49-F238E27FC236}">
                  <a16:creationId xmlns:a16="http://schemas.microsoft.com/office/drawing/2014/main" id="{628C81B7-8C62-8B4C-847D-5EB364306BE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3638" y="4122738"/>
              <a:ext cx="36513" cy="12700"/>
            </a:xfrm>
            <a:custGeom>
              <a:avLst/>
              <a:gdLst>
                <a:gd name="T0" fmla="*/ 0 w 23"/>
                <a:gd name="T1" fmla="*/ 0 h 8"/>
                <a:gd name="T2" fmla="*/ 0 w 23"/>
                <a:gd name="T3" fmla="*/ 0 h 8"/>
                <a:gd name="T4" fmla="*/ 0 w 23"/>
                <a:gd name="T5" fmla="*/ 2147483647 h 8"/>
                <a:gd name="T6" fmla="*/ 0 w 23"/>
                <a:gd name="T7" fmla="*/ 2147483647 h 8"/>
                <a:gd name="T8" fmla="*/ 2147483647 w 23"/>
                <a:gd name="T9" fmla="*/ 2147483647 h 8"/>
                <a:gd name="T10" fmla="*/ 2147483647 w 23"/>
                <a:gd name="T11" fmla="*/ 2147483647 h 8"/>
                <a:gd name="T12" fmla="*/ 2147483647 w 23"/>
                <a:gd name="T13" fmla="*/ 2147483647 h 8"/>
                <a:gd name="T14" fmla="*/ 2147483647 w 23"/>
                <a:gd name="T15" fmla="*/ 0 h 8"/>
                <a:gd name="T16" fmla="*/ 2147483647 w 23"/>
                <a:gd name="T17" fmla="*/ 0 h 8"/>
                <a:gd name="T18" fmla="*/ 0 w 23"/>
                <a:gd name="T19" fmla="*/ 0 h 8"/>
                <a:gd name="T20" fmla="*/ 0 w 23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8"/>
                <a:gd name="T35" fmla="*/ 23 w 23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5" y="4"/>
                  </a:lnTo>
                  <a:lnTo>
                    <a:pt x="23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6" name="Freeform 702">
              <a:extLst>
                <a:ext uri="{FF2B5EF4-FFF2-40B4-BE49-F238E27FC236}">
                  <a16:creationId xmlns:a16="http://schemas.microsoft.com/office/drawing/2014/main" id="{DC28A5A6-D7FD-870F-FF66-943762FFC1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89663" y="4111626"/>
              <a:ext cx="41275" cy="11112"/>
            </a:xfrm>
            <a:custGeom>
              <a:avLst/>
              <a:gdLst>
                <a:gd name="T0" fmla="*/ 0 w 26"/>
                <a:gd name="T1" fmla="*/ 2147483647 h 7"/>
                <a:gd name="T2" fmla="*/ 0 w 26"/>
                <a:gd name="T3" fmla="*/ 2147483647 h 7"/>
                <a:gd name="T4" fmla="*/ 2147483647 w 26"/>
                <a:gd name="T5" fmla="*/ 2147483647 h 7"/>
                <a:gd name="T6" fmla="*/ 2147483647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2147483647 h 7"/>
                <a:gd name="T20" fmla="*/ 0 w 26"/>
                <a:gd name="T21" fmla="*/ 2147483647 h 7"/>
                <a:gd name="T22" fmla="*/ 0 w 26"/>
                <a:gd name="T23" fmla="*/ 2147483647 h 7"/>
                <a:gd name="T24" fmla="*/ 0 w 26"/>
                <a:gd name="T25" fmla="*/ 2147483647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7"/>
                <a:gd name="T41" fmla="*/ 26 w 26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7">
                  <a:moveTo>
                    <a:pt x="0" y="7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15" y="7"/>
                  </a:lnTo>
                  <a:lnTo>
                    <a:pt x="22" y="7"/>
                  </a:lnTo>
                  <a:lnTo>
                    <a:pt x="26" y="4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7" name="Freeform 703">
              <a:extLst>
                <a:ext uri="{FF2B5EF4-FFF2-40B4-BE49-F238E27FC236}">
                  <a16:creationId xmlns:a16="http://schemas.microsoft.com/office/drawing/2014/main" id="{1648C4AF-D4D4-BCAA-255C-0290AB2CD1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6338" y="4111626"/>
              <a:ext cx="28575" cy="11112"/>
            </a:xfrm>
            <a:custGeom>
              <a:avLst/>
              <a:gdLst>
                <a:gd name="T0" fmla="*/ 2147483647 w 18"/>
                <a:gd name="T1" fmla="*/ 2147483647 h 7"/>
                <a:gd name="T2" fmla="*/ 2147483647 w 18"/>
                <a:gd name="T3" fmla="*/ 2147483647 h 7"/>
                <a:gd name="T4" fmla="*/ 2147483647 w 18"/>
                <a:gd name="T5" fmla="*/ 2147483647 h 7"/>
                <a:gd name="T6" fmla="*/ 2147483647 w 18"/>
                <a:gd name="T7" fmla="*/ 2147483647 h 7"/>
                <a:gd name="T8" fmla="*/ 2147483647 w 18"/>
                <a:gd name="T9" fmla="*/ 0 h 7"/>
                <a:gd name="T10" fmla="*/ 2147483647 w 18"/>
                <a:gd name="T11" fmla="*/ 2147483647 h 7"/>
                <a:gd name="T12" fmla="*/ 0 w 18"/>
                <a:gd name="T13" fmla="*/ 2147483647 h 7"/>
                <a:gd name="T14" fmla="*/ 0 w 18"/>
                <a:gd name="T15" fmla="*/ 2147483647 h 7"/>
                <a:gd name="T16" fmla="*/ 0 w 18"/>
                <a:gd name="T17" fmla="*/ 2147483647 h 7"/>
                <a:gd name="T18" fmla="*/ 2147483647 w 18"/>
                <a:gd name="T19" fmla="*/ 2147483647 h 7"/>
                <a:gd name="T20" fmla="*/ 2147483647 w 18"/>
                <a:gd name="T21" fmla="*/ 2147483647 h 7"/>
                <a:gd name="T22" fmla="*/ 2147483647 w 18"/>
                <a:gd name="T23" fmla="*/ 2147483647 h 7"/>
                <a:gd name="T24" fmla="*/ 2147483647 w 18"/>
                <a:gd name="T25" fmla="*/ 2147483647 h 7"/>
                <a:gd name="T26" fmla="*/ 2147483647 w 18"/>
                <a:gd name="T27" fmla="*/ 2147483647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7"/>
                <a:gd name="T44" fmla="*/ 18 w 18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7">
                  <a:moveTo>
                    <a:pt x="18" y="7"/>
                  </a:moveTo>
                  <a:lnTo>
                    <a:pt x="18" y="7"/>
                  </a:lnTo>
                  <a:lnTo>
                    <a:pt x="18" y="4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8" name="Freeform 704">
              <a:extLst>
                <a:ext uri="{FF2B5EF4-FFF2-40B4-BE49-F238E27FC236}">
                  <a16:creationId xmlns:a16="http://schemas.microsoft.com/office/drawing/2014/main" id="{D2514689-31B6-94CD-E949-7CBB3F6B11E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3638" y="4092575"/>
              <a:ext cx="60325" cy="12700"/>
            </a:xfrm>
            <a:custGeom>
              <a:avLst/>
              <a:gdLst>
                <a:gd name="T0" fmla="*/ 0 w 38"/>
                <a:gd name="T1" fmla="*/ 2147483647 h 8"/>
                <a:gd name="T2" fmla="*/ 0 w 38"/>
                <a:gd name="T3" fmla="*/ 2147483647 h 8"/>
                <a:gd name="T4" fmla="*/ 2147483647 w 38"/>
                <a:gd name="T5" fmla="*/ 2147483647 h 8"/>
                <a:gd name="T6" fmla="*/ 2147483647 w 38"/>
                <a:gd name="T7" fmla="*/ 2147483647 h 8"/>
                <a:gd name="T8" fmla="*/ 2147483647 w 38"/>
                <a:gd name="T9" fmla="*/ 0 h 8"/>
                <a:gd name="T10" fmla="*/ 2147483647 w 38"/>
                <a:gd name="T11" fmla="*/ 0 h 8"/>
                <a:gd name="T12" fmla="*/ 2147483647 w 38"/>
                <a:gd name="T13" fmla="*/ 0 h 8"/>
                <a:gd name="T14" fmla="*/ 2147483647 w 38"/>
                <a:gd name="T15" fmla="*/ 2147483647 h 8"/>
                <a:gd name="T16" fmla="*/ 0 w 38"/>
                <a:gd name="T17" fmla="*/ 2147483647 h 8"/>
                <a:gd name="T18" fmla="*/ 0 w 38"/>
                <a:gd name="T19" fmla="*/ 2147483647 h 8"/>
                <a:gd name="T20" fmla="*/ 0 w 38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8"/>
                <a:gd name="T35" fmla="*/ 38 w 3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8">
                  <a:moveTo>
                    <a:pt x="0" y="8"/>
                  </a:moveTo>
                  <a:lnTo>
                    <a:pt x="0" y="8"/>
                  </a:lnTo>
                  <a:lnTo>
                    <a:pt x="19" y="8"/>
                  </a:lnTo>
                  <a:lnTo>
                    <a:pt x="30" y="8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9" name="Freeform 705">
              <a:extLst>
                <a:ext uri="{FF2B5EF4-FFF2-40B4-BE49-F238E27FC236}">
                  <a16:creationId xmlns:a16="http://schemas.microsoft.com/office/drawing/2014/main" id="{6B6E9BCB-4029-E298-CFFE-ACECE24703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092575"/>
              <a:ext cx="42863" cy="12700"/>
            </a:xfrm>
            <a:custGeom>
              <a:avLst/>
              <a:gdLst>
                <a:gd name="T0" fmla="*/ 2147483647 w 27"/>
                <a:gd name="T1" fmla="*/ 0 h 8"/>
                <a:gd name="T2" fmla="*/ 2147483647 w 27"/>
                <a:gd name="T3" fmla="*/ 0 h 8"/>
                <a:gd name="T4" fmla="*/ 2147483647 w 27"/>
                <a:gd name="T5" fmla="*/ 0 h 8"/>
                <a:gd name="T6" fmla="*/ 2147483647 w 27"/>
                <a:gd name="T7" fmla="*/ 0 h 8"/>
                <a:gd name="T8" fmla="*/ 2147483647 w 27"/>
                <a:gd name="T9" fmla="*/ 0 h 8"/>
                <a:gd name="T10" fmla="*/ 0 w 27"/>
                <a:gd name="T11" fmla="*/ 0 h 8"/>
                <a:gd name="T12" fmla="*/ 0 w 27"/>
                <a:gd name="T13" fmla="*/ 0 h 8"/>
                <a:gd name="T14" fmla="*/ 0 w 27"/>
                <a:gd name="T15" fmla="*/ 2147483647 h 8"/>
                <a:gd name="T16" fmla="*/ 2147483647 w 27"/>
                <a:gd name="T17" fmla="*/ 2147483647 h 8"/>
                <a:gd name="T18" fmla="*/ 2147483647 w 27"/>
                <a:gd name="T19" fmla="*/ 2147483647 h 8"/>
                <a:gd name="T20" fmla="*/ 2147483647 w 27"/>
                <a:gd name="T21" fmla="*/ 2147483647 h 8"/>
                <a:gd name="T22" fmla="*/ 2147483647 w 27"/>
                <a:gd name="T23" fmla="*/ 0 h 8"/>
                <a:gd name="T24" fmla="*/ 2147483647 w 27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8"/>
                <a:gd name="T41" fmla="*/ 27 w 27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8">
                  <a:moveTo>
                    <a:pt x="27" y="0"/>
                  </a:moveTo>
                  <a:lnTo>
                    <a:pt x="27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5" y="8"/>
                  </a:lnTo>
                  <a:lnTo>
                    <a:pt x="23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0" name="Freeform 706">
              <a:extLst>
                <a:ext uri="{FF2B5EF4-FFF2-40B4-BE49-F238E27FC236}">
                  <a16:creationId xmlns:a16="http://schemas.microsoft.com/office/drawing/2014/main" id="{D0D82617-055D-2061-D4E4-AAE55372D4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3638" y="4075113"/>
              <a:ext cx="60325" cy="11112"/>
            </a:xfrm>
            <a:custGeom>
              <a:avLst/>
              <a:gdLst>
                <a:gd name="T0" fmla="*/ 0 w 38"/>
                <a:gd name="T1" fmla="*/ 2147483647 h 7"/>
                <a:gd name="T2" fmla="*/ 0 w 38"/>
                <a:gd name="T3" fmla="*/ 2147483647 h 7"/>
                <a:gd name="T4" fmla="*/ 2147483647 w 38"/>
                <a:gd name="T5" fmla="*/ 2147483647 h 7"/>
                <a:gd name="T6" fmla="*/ 2147483647 w 38"/>
                <a:gd name="T7" fmla="*/ 2147483647 h 7"/>
                <a:gd name="T8" fmla="*/ 2147483647 w 38"/>
                <a:gd name="T9" fmla="*/ 2147483647 h 7"/>
                <a:gd name="T10" fmla="*/ 2147483647 w 38"/>
                <a:gd name="T11" fmla="*/ 0 h 7"/>
                <a:gd name="T12" fmla="*/ 2147483647 w 38"/>
                <a:gd name="T13" fmla="*/ 0 h 7"/>
                <a:gd name="T14" fmla="*/ 2147483647 w 38"/>
                <a:gd name="T15" fmla="*/ 0 h 7"/>
                <a:gd name="T16" fmla="*/ 2147483647 w 38"/>
                <a:gd name="T17" fmla="*/ 0 h 7"/>
                <a:gd name="T18" fmla="*/ 0 w 38"/>
                <a:gd name="T19" fmla="*/ 2147483647 h 7"/>
                <a:gd name="T20" fmla="*/ 0 w 38"/>
                <a:gd name="T21" fmla="*/ 214748364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7"/>
                <a:gd name="T35" fmla="*/ 38 w 3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7">
                  <a:moveTo>
                    <a:pt x="0" y="7"/>
                  </a:moveTo>
                  <a:lnTo>
                    <a:pt x="0" y="7"/>
                  </a:lnTo>
                  <a:lnTo>
                    <a:pt x="12" y="3"/>
                  </a:lnTo>
                  <a:lnTo>
                    <a:pt x="23" y="7"/>
                  </a:lnTo>
                  <a:lnTo>
                    <a:pt x="30" y="3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1" name="Freeform 707">
              <a:extLst>
                <a:ext uri="{FF2B5EF4-FFF2-40B4-BE49-F238E27FC236}">
                  <a16:creationId xmlns:a16="http://schemas.microsoft.com/office/drawing/2014/main" id="{249751A0-7168-DF2F-BF41-23B6ADDEE85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075113"/>
              <a:ext cx="30163" cy="11112"/>
            </a:xfrm>
            <a:custGeom>
              <a:avLst/>
              <a:gdLst>
                <a:gd name="T0" fmla="*/ 0 w 19"/>
                <a:gd name="T1" fmla="*/ 0 h 7"/>
                <a:gd name="T2" fmla="*/ 0 w 19"/>
                <a:gd name="T3" fmla="*/ 0 h 7"/>
                <a:gd name="T4" fmla="*/ 0 w 19"/>
                <a:gd name="T5" fmla="*/ 2147483647 h 7"/>
                <a:gd name="T6" fmla="*/ 0 w 19"/>
                <a:gd name="T7" fmla="*/ 2147483647 h 7"/>
                <a:gd name="T8" fmla="*/ 0 w 19"/>
                <a:gd name="T9" fmla="*/ 2147483647 h 7"/>
                <a:gd name="T10" fmla="*/ 0 w 19"/>
                <a:gd name="T11" fmla="*/ 2147483647 h 7"/>
                <a:gd name="T12" fmla="*/ 0 w 19"/>
                <a:gd name="T13" fmla="*/ 2147483647 h 7"/>
                <a:gd name="T14" fmla="*/ 2147483647 w 19"/>
                <a:gd name="T15" fmla="*/ 2147483647 h 7"/>
                <a:gd name="T16" fmla="*/ 2147483647 w 19"/>
                <a:gd name="T17" fmla="*/ 2147483647 h 7"/>
                <a:gd name="T18" fmla="*/ 2147483647 w 19"/>
                <a:gd name="T19" fmla="*/ 2147483647 h 7"/>
                <a:gd name="T20" fmla="*/ 2147483647 w 19"/>
                <a:gd name="T21" fmla="*/ 0 h 7"/>
                <a:gd name="T22" fmla="*/ 2147483647 w 19"/>
                <a:gd name="T23" fmla="*/ 0 h 7"/>
                <a:gd name="T24" fmla="*/ 2147483647 w 19"/>
                <a:gd name="T25" fmla="*/ 2147483647 h 7"/>
                <a:gd name="T26" fmla="*/ 2147483647 w 19"/>
                <a:gd name="T27" fmla="*/ 2147483647 h 7"/>
                <a:gd name="T28" fmla="*/ 2147483647 w 19"/>
                <a:gd name="T29" fmla="*/ 2147483647 h 7"/>
                <a:gd name="T30" fmla="*/ 2147483647 w 19"/>
                <a:gd name="T31" fmla="*/ 0 h 7"/>
                <a:gd name="T32" fmla="*/ 2147483647 w 19"/>
                <a:gd name="T33" fmla="*/ 0 h 7"/>
                <a:gd name="T34" fmla="*/ 2147483647 w 19"/>
                <a:gd name="T35" fmla="*/ 0 h 7"/>
                <a:gd name="T36" fmla="*/ 2147483647 w 19"/>
                <a:gd name="T37" fmla="*/ 0 h 7"/>
                <a:gd name="T38" fmla="*/ 0 w 19"/>
                <a:gd name="T39" fmla="*/ 0 h 7"/>
                <a:gd name="T40" fmla="*/ 0 w 19"/>
                <a:gd name="T41" fmla="*/ 0 h 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7"/>
                <a:gd name="T65" fmla="*/ 19 w 19"/>
                <a:gd name="T66" fmla="*/ 7 h 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7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15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2" name="Freeform 708">
              <a:extLst>
                <a:ext uri="{FF2B5EF4-FFF2-40B4-BE49-F238E27FC236}">
                  <a16:creationId xmlns:a16="http://schemas.microsoft.com/office/drawing/2014/main" id="{B541154E-4ADC-DD36-2B95-18FA4056C6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43638" y="4044951"/>
              <a:ext cx="53975" cy="11112"/>
            </a:xfrm>
            <a:custGeom>
              <a:avLst/>
              <a:gdLst>
                <a:gd name="T0" fmla="*/ 2147483647 w 34"/>
                <a:gd name="T1" fmla="*/ 2147483647 h 7"/>
                <a:gd name="T2" fmla="*/ 2147483647 w 34"/>
                <a:gd name="T3" fmla="*/ 2147483647 h 7"/>
                <a:gd name="T4" fmla="*/ 2147483647 w 34"/>
                <a:gd name="T5" fmla="*/ 2147483647 h 7"/>
                <a:gd name="T6" fmla="*/ 2147483647 w 34"/>
                <a:gd name="T7" fmla="*/ 2147483647 h 7"/>
                <a:gd name="T8" fmla="*/ 2147483647 w 34"/>
                <a:gd name="T9" fmla="*/ 0 h 7"/>
                <a:gd name="T10" fmla="*/ 2147483647 w 34"/>
                <a:gd name="T11" fmla="*/ 0 h 7"/>
                <a:gd name="T12" fmla="*/ 2147483647 w 34"/>
                <a:gd name="T13" fmla="*/ 0 h 7"/>
                <a:gd name="T14" fmla="*/ 2147483647 w 34"/>
                <a:gd name="T15" fmla="*/ 0 h 7"/>
                <a:gd name="T16" fmla="*/ 2147483647 w 34"/>
                <a:gd name="T17" fmla="*/ 0 h 7"/>
                <a:gd name="T18" fmla="*/ 2147483647 w 34"/>
                <a:gd name="T19" fmla="*/ 0 h 7"/>
                <a:gd name="T20" fmla="*/ 0 w 34"/>
                <a:gd name="T21" fmla="*/ 2147483647 h 7"/>
                <a:gd name="T22" fmla="*/ 0 w 34"/>
                <a:gd name="T23" fmla="*/ 2147483647 h 7"/>
                <a:gd name="T24" fmla="*/ 0 w 34"/>
                <a:gd name="T25" fmla="*/ 2147483647 h 7"/>
                <a:gd name="T26" fmla="*/ 2147483647 w 34"/>
                <a:gd name="T27" fmla="*/ 2147483647 h 7"/>
                <a:gd name="T28" fmla="*/ 2147483647 w 34"/>
                <a:gd name="T29" fmla="*/ 2147483647 h 7"/>
                <a:gd name="T30" fmla="*/ 2147483647 w 34"/>
                <a:gd name="T31" fmla="*/ 2147483647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7"/>
                <a:gd name="T50" fmla="*/ 34 w 34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7">
                  <a:moveTo>
                    <a:pt x="34" y="7"/>
                  </a:moveTo>
                  <a:lnTo>
                    <a:pt x="34" y="7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9" y="7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3" name="Freeform 709">
              <a:extLst>
                <a:ext uri="{FF2B5EF4-FFF2-40B4-BE49-F238E27FC236}">
                  <a16:creationId xmlns:a16="http://schemas.microsoft.com/office/drawing/2014/main" id="{8DE7AD04-9010-8D37-6C4B-AC5D83D9E9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6338" y="4027488"/>
              <a:ext cx="34925" cy="11112"/>
            </a:xfrm>
            <a:custGeom>
              <a:avLst/>
              <a:gdLst>
                <a:gd name="T0" fmla="*/ 0 w 22"/>
                <a:gd name="T1" fmla="*/ 0 h 7"/>
                <a:gd name="T2" fmla="*/ 0 w 22"/>
                <a:gd name="T3" fmla="*/ 0 h 7"/>
                <a:gd name="T4" fmla="*/ 0 w 22"/>
                <a:gd name="T5" fmla="*/ 2147483647 h 7"/>
                <a:gd name="T6" fmla="*/ 2147483647 w 22"/>
                <a:gd name="T7" fmla="*/ 2147483647 h 7"/>
                <a:gd name="T8" fmla="*/ 2147483647 w 22"/>
                <a:gd name="T9" fmla="*/ 2147483647 h 7"/>
                <a:gd name="T10" fmla="*/ 2147483647 w 22"/>
                <a:gd name="T11" fmla="*/ 2147483647 h 7"/>
                <a:gd name="T12" fmla="*/ 2147483647 w 22"/>
                <a:gd name="T13" fmla="*/ 0 h 7"/>
                <a:gd name="T14" fmla="*/ 2147483647 w 22"/>
                <a:gd name="T15" fmla="*/ 0 h 7"/>
                <a:gd name="T16" fmla="*/ 2147483647 w 22"/>
                <a:gd name="T17" fmla="*/ 0 h 7"/>
                <a:gd name="T18" fmla="*/ 2147483647 w 22"/>
                <a:gd name="T19" fmla="*/ 0 h 7"/>
                <a:gd name="T20" fmla="*/ 0 w 22"/>
                <a:gd name="T21" fmla="*/ 0 h 7"/>
                <a:gd name="T22" fmla="*/ 0 w 22"/>
                <a:gd name="T23" fmla="*/ 0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7"/>
                <a:gd name="T38" fmla="*/ 22 w 22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7"/>
                  </a:lnTo>
                  <a:lnTo>
                    <a:pt x="19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4" name="Freeform 710">
              <a:extLst>
                <a:ext uri="{FF2B5EF4-FFF2-40B4-BE49-F238E27FC236}">
                  <a16:creationId xmlns:a16="http://schemas.microsoft.com/office/drawing/2014/main" id="{132A7E8B-66E7-A0DE-E375-B1102EF9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00775" y="4032250"/>
              <a:ext cx="30163" cy="12700"/>
            </a:xfrm>
            <a:custGeom>
              <a:avLst/>
              <a:gdLst>
                <a:gd name="T0" fmla="*/ 2147483647 w 19"/>
                <a:gd name="T1" fmla="*/ 2147483647 h 8"/>
                <a:gd name="T2" fmla="*/ 2147483647 w 19"/>
                <a:gd name="T3" fmla="*/ 2147483647 h 8"/>
                <a:gd name="T4" fmla="*/ 2147483647 w 19"/>
                <a:gd name="T5" fmla="*/ 2147483647 h 8"/>
                <a:gd name="T6" fmla="*/ 2147483647 w 19"/>
                <a:gd name="T7" fmla="*/ 2147483647 h 8"/>
                <a:gd name="T8" fmla="*/ 2147483647 w 19"/>
                <a:gd name="T9" fmla="*/ 0 h 8"/>
                <a:gd name="T10" fmla="*/ 0 w 19"/>
                <a:gd name="T11" fmla="*/ 2147483647 h 8"/>
                <a:gd name="T12" fmla="*/ 0 w 19"/>
                <a:gd name="T13" fmla="*/ 2147483647 h 8"/>
                <a:gd name="T14" fmla="*/ 0 w 19"/>
                <a:gd name="T15" fmla="*/ 2147483647 h 8"/>
                <a:gd name="T16" fmla="*/ 0 w 19"/>
                <a:gd name="T17" fmla="*/ 2147483647 h 8"/>
                <a:gd name="T18" fmla="*/ 2147483647 w 19"/>
                <a:gd name="T19" fmla="*/ 2147483647 h 8"/>
                <a:gd name="T20" fmla="*/ 2147483647 w 19"/>
                <a:gd name="T21" fmla="*/ 2147483647 h 8"/>
                <a:gd name="T22" fmla="*/ 2147483647 w 19"/>
                <a:gd name="T23" fmla="*/ 2147483647 h 8"/>
                <a:gd name="T24" fmla="*/ 2147483647 w 19"/>
                <a:gd name="T25" fmla="*/ 2147483647 h 8"/>
                <a:gd name="T26" fmla="*/ 2147483647 w 19"/>
                <a:gd name="T27" fmla="*/ 2147483647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8"/>
                <a:gd name="T44" fmla="*/ 19 w 19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8">
                  <a:moveTo>
                    <a:pt x="19" y="8"/>
                  </a:moveTo>
                  <a:lnTo>
                    <a:pt x="19" y="8"/>
                  </a:lnTo>
                  <a:lnTo>
                    <a:pt x="19" y="4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5" name="Freeform 711">
              <a:extLst>
                <a:ext uri="{FF2B5EF4-FFF2-40B4-BE49-F238E27FC236}">
                  <a16:creationId xmlns:a16="http://schemas.microsoft.com/office/drawing/2014/main" id="{851EDF28-CE0D-2CF4-1A0A-215192A1F8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73800" y="4002088"/>
              <a:ext cx="23813" cy="6350"/>
            </a:xfrm>
            <a:custGeom>
              <a:avLst/>
              <a:gdLst>
                <a:gd name="T0" fmla="*/ 2147483647 w 15"/>
                <a:gd name="T1" fmla="*/ 2147483647 h 4"/>
                <a:gd name="T2" fmla="*/ 2147483647 w 15"/>
                <a:gd name="T3" fmla="*/ 2147483647 h 4"/>
                <a:gd name="T4" fmla="*/ 2147483647 w 15"/>
                <a:gd name="T5" fmla="*/ 0 h 4"/>
                <a:gd name="T6" fmla="*/ 2147483647 w 15"/>
                <a:gd name="T7" fmla="*/ 0 h 4"/>
                <a:gd name="T8" fmla="*/ 0 w 15"/>
                <a:gd name="T9" fmla="*/ 0 h 4"/>
                <a:gd name="T10" fmla="*/ 0 w 15"/>
                <a:gd name="T11" fmla="*/ 2147483647 h 4"/>
                <a:gd name="T12" fmla="*/ 0 w 15"/>
                <a:gd name="T13" fmla="*/ 2147483647 h 4"/>
                <a:gd name="T14" fmla="*/ 2147483647 w 15"/>
                <a:gd name="T15" fmla="*/ 2147483647 h 4"/>
                <a:gd name="T16" fmla="*/ 2147483647 w 15"/>
                <a:gd name="T17" fmla="*/ 2147483647 h 4"/>
                <a:gd name="T18" fmla="*/ 2147483647 w 15"/>
                <a:gd name="T19" fmla="*/ 2147483647 h 4"/>
                <a:gd name="T20" fmla="*/ 2147483647 w 15"/>
                <a:gd name="T21" fmla="*/ 2147483647 h 4"/>
                <a:gd name="T22" fmla="*/ 2147483647 w 15"/>
                <a:gd name="T23" fmla="*/ 2147483647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4"/>
                <a:gd name="T38" fmla="*/ 15 w 15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4">
                  <a:moveTo>
                    <a:pt x="15" y="4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6" name="Freeform 712">
              <a:extLst>
                <a:ext uri="{FF2B5EF4-FFF2-40B4-BE49-F238E27FC236}">
                  <a16:creationId xmlns:a16="http://schemas.microsoft.com/office/drawing/2014/main" id="{57EBB049-9BF8-63D6-B1F7-F53407FF79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56338" y="4206875"/>
              <a:ext cx="28575" cy="12700"/>
            </a:xfrm>
            <a:custGeom>
              <a:avLst/>
              <a:gdLst>
                <a:gd name="T0" fmla="*/ 2147483647 w 18"/>
                <a:gd name="T1" fmla="*/ 0 h 8"/>
                <a:gd name="T2" fmla="*/ 2147483647 w 18"/>
                <a:gd name="T3" fmla="*/ 0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2147483647 h 8"/>
                <a:gd name="T10" fmla="*/ 2147483647 w 18"/>
                <a:gd name="T11" fmla="*/ 2147483647 h 8"/>
                <a:gd name="T12" fmla="*/ 0 w 18"/>
                <a:gd name="T13" fmla="*/ 2147483647 h 8"/>
                <a:gd name="T14" fmla="*/ 0 w 18"/>
                <a:gd name="T15" fmla="*/ 2147483647 h 8"/>
                <a:gd name="T16" fmla="*/ 0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0 h 8"/>
                <a:gd name="T24" fmla="*/ 2147483647 w 18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8"/>
                <a:gd name="T41" fmla="*/ 18 w 1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8">
                  <a:moveTo>
                    <a:pt x="18" y="0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7" name="Freeform 783">
              <a:extLst>
                <a:ext uri="{FF2B5EF4-FFF2-40B4-BE49-F238E27FC236}">
                  <a16:creationId xmlns:a16="http://schemas.microsoft.com/office/drawing/2014/main" id="{8E022235-A921-8341-8955-F40DE7CA3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534026" y="3059113"/>
              <a:ext cx="1358900" cy="2420937"/>
            </a:xfrm>
            <a:custGeom>
              <a:avLst/>
              <a:gdLst>
                <a:gd name="T0" fmla="*/ 2147483647 w 856"/>
                <a:gd name="T1" fmla="*/ 2147483647 h 1525"/>
                <a:gd name="T2" fmla="*/ 2147483647 w 856"/>
                <a:gd name="T3" fmla="*/ 2147483647 h 1525"/>
                <a:gd name="T4" fmla="*/ 2147483647 w 856"/>
                <a:gd name="T5" fmla="*/ 2147483647 h 1525"/>
                <a:gd name="T6" fmla="*/ 2147483647 w 856"/>
                <a:gd name="T7" fmla="*/ 2147483647 h 1525"/>
                <a:gd name="T8" fmla="*/ 2147483647 w 856"/>
                <a:gd name="T9" fmla="*/ 2147483647 h 1525"/>
                <a:gd name="T10" fmla="*/ 2147483647 w 856"/>
                <a:gd name="T11" fmla="*/ 2147483647 h 1525"/>
                <a:gd name="T12" fmla="*/ 2147483647 w 856"/>
                <a:gd name="T13" fmla="*/ 2147483647 h 1525"/>
                <a:gd name="T14" fmla="*/ 2147483647 w 856"/>
                <a:gd name="T15" fmla="*/ 2147483647 h 1525"/>
                <a:gd name="T16" fmla="*/ 2147483647 w 856"/>
                <a:gd name="T17" fmla="*/ 2147483647 h 1525"/>
                <a:gd name="T18" fmla="*/ 2147483647 w 856"/>
                <a:gd name="T19" fmla="*/ 2147483647 h 1525"/>
                <a:gd name="T20" fmla="*/ 2147483647 w 856"/>
                <a:gd name="T21" fmla="*/ 2147483647 h 1525"/>
                <a:gd name="T22" fmla="*/ 2147483647 w 856"/>
                <a:gd name="T23" fmla="*/ 2147483647 h 1525"/>
                <a:gd name="T24" fmla="*/ 2147483647 w 856"/>
                <a:gd name="T25" fmla="*/ 2147483647 h 1525"/>
                <a:gd name="T26" fmla="*/ 2147483647 w 856"/>
                <a:gd name="T27" fmla="*/ 2147483647 h 1525"/>
                <a:gd name="T28" fmla="*/ 2147483647 w 856"/>
                <a:gd name="T29" fmla="*/ 2147483647 h 1525"/>
                <a:gd name="T30" fmla="*/ 2147483647 w 856"/>
                <a:gd name="T31" fmla="*/ 2147483647 h 1525"/>
                <a:gd name="T32" fmla="*/ 0 w 856"/>
                <a:gd name="T33" fmla="*/ 2147483647 h 1525"/>
                <a:gd name="T34" fmla="*/ 2147483647 w 856"/>
                <a:gd name="T35" fmla="*/ 2147483647 h 1525"/>
                <a:gd name="T36" fmla="*/ 2147483647 w 856"/>
                <a:gd name="T37" fmla="*/ 2147483647 h 1525"/>
                <a:gd name="T38" fmla="*/ 2147483647 w 856"/>
                <a:gd name="T39" fmla="*/ 2147483647 h 1525"/>
                <a:gd name="T40" fmla="*/ 2147483647 w 856"/>
                <a:gd name="T41" fmla="*/ 2147483647 h 1525"/>
                <a:gd name="T42" fmla="*/ 2147483647 w 856"/>
                <a:gd name="T43" fmla="*/ 2147483647 h 1525"/>
                <a:gd name="T44" fmla="*/ 2147483647 w 856"/>
                <a:gd name="T45" fmla="*/ 2147483647 h 1525"/>
                <a:gd name="T46" fmla="*/ 2147483647 w 856"/>
                <a:gd name="T47" fmla="*/ 2147483647 h 1525"/>
                <a:gd name="T48" fmla="*/ 2147483647 w 856"/>
                <a:gd name="T49" fmla="*/ 2147483647 h 1525"/>
                <a:gd name="T50" fmla="*/ 2147483647 w 856"/>
                <a:gd name="T51" fmla="*/ 2147483647 h 1525"/>
                <a:gd name="T52" fmla="*/ 2147483647 w 856"/>
                <a:gd name="T53" fmla="*/ 2147483647 h 1525"/>
                <a:gd name="T54" fmla="*/ 2147483647 w 856"/>
                <a:gd name="T55" fmla="*/ 2147483647 h 1525"/>
                <a:gd name="T56" fmla="*/ 2147483647 w 856"/>
                <a:gd name="T57" fmla="*/ 2147483647 h 1525"/>
                <a:gd name="T58" fmla="*/ 2147483647 w 856"/>
                <a:gd name="T59" fmla="*/ 2147483647 h 1525"/>
                <a:gd name="T60" fmla="*/ 2147483647 w 856"/>
                <a:gd name="T61" fmla="*/ 2147483647 h 1525"/>
                <a:gd name="T62" fmla="*/ 2147483647 w 856"/>
                <a:gd name="T63" fmla="*/ 2147483647 h 1525"/>
                <a:gd name="T64" fmla="*/ 2147483647 w 856"/>
                <a:gd name="T65" fmla="*/ 2147483647 h 1525"/>
                <a:gd name="T66" fmla="*/ 2147483647 w 856"/>
                <a:gd name="T67" fmla="*/ 2147483647 h 1525"/>
                <a:gd name="T68" fmla="*/ 2147483647 w 856"/>
                <a:gd name="T69" fmla="*/ 2147483647 h 1525"/>
                <a:gd name="T70" fmla="*/ 2147483647 w 856"/>
                <a:gd name="T71" fmla="*/ 2147483647 h 1525"/>
                <a:gd name="T72" fmla="*/ 2147483647 w 856"/>
                <a:gd name="T73" fmla="*/ 2147483647 h 1525"/>
                <a:gd name="T74" fmla="*/ 2147483647 w 856"/>
                <a:gd name="T75" fmla="*/ 2147483647 h 1525"/>
                <a:gd name="T76" fmla="*/ 2147483647 w 856"/>
                <a:gd name="T77" fmla="*/ 2147483647 h 1525"/>
                <a:gd name="T78" fmla="*/ 2147483647 w 856"/>
                <a:gd name="T79" fmla="*/ 2147483647 h 1525"/>
                <a:gd name="T80" fmla="*/ 2147483647 w 856"/>
                <a:gd name="T81" fmla="*/ 2147483647 h 1525"/>
                <a:gd name="T82" fmla="*/ 2147483647 w 856"/>
                <a:gd name="T83" fmla="*/ 2147483647 h 1525"/>
                <a:gd name="T84" fmla="*/ 2147483647 w 856"/>
                <a:gd name="T85" fmla="*/ 2147483647 h 1525"/>
                <a:gd name="T86" fmla="*/ 2147483647 w 856"/>
                <a:gd name="T87" fmla="*/ 2147483647 h 1525"/>
                <a:gd name="T88" fmla="*/ 2147483647 w 856"/>
                <a:gd name="T89" fmla="*/ 2147483647 h 1525"/>
                <a:gd name="T90" fmla="*/ 2147483647 w 856"/>
                <a:gd name="T91" fmla="*/ 2147483647 h 1525"/>
                <a:gd name="T92" fmla="*/ 2147483647 w 856"/>
                <a:gd name="T93" fmla="*/ 2147483647 h 1525"/>
                <a:gd name="T94" fmla="*/ 2147483647 w 856"/>
                <a:gd name="T95" fmla="*/ 2147483647 h 15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56"/>
                <a:gd name="T145" fmla="*/ 0 h 1525"/>
                <a:gd name="T146" fmla="*/ 856 w 856"/>
                <a:gd name="T147" fmla="*/ 1525 h 15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56" h="1525">
                  <a:moveTo>
                    <a:pt x="591" y="0"/>
                  </a:moveTo>
                  <a:lnTo>
                    <a:pt x="481" y="75"/>
                  </a:lnTo>
                  <a:lnTo>
                    <a:pt x="473" y="94"/>
                  </a:lnTo>
                  <a:lnTo>
                    <a:pt x="477" y="106"/>
                  </a:lnTo>
                  <a:lnTo>
                    <a:pt x="466" y="117"/>
                  </a:lnTo>
                  <a:lnTo>
                    <a:pt x="462" y="125"/>
                  </a:lnTo>
                  <a:lnTo>
                    <a:pt x="458" y="132"/>
                  </a:lnTo>
                  <a:lnTo>
                    <a:pt x="458" y="143"/>
                  </a:lnTo>
                  <a:lnTo>
                    <a:pt x="439" y="189"/>
                  </a:lnTo>
                  <a:lnTo>
                    <a:pt x="420" y="253"/>
                  </a:lnTo>
                  <a:lnTo>
                    <a:pt x="417" y="299"/>
                  </a:lnTo>
                  <a:lnTo>
                    <a:pt x="413" y="355"/>
                  </a:lnTo>
                  <a:lnTo>
                    <a:pt x="413" y="473"/>
                  </a:lnTo>
                  <a:lnTo>
                    <a:pt x="409" y="567"/>
                  </a:lnTo>
                  <a:lnTo>
                    <a:pt x="386" y="685"/>
                  </a:lnTo>
                  <a:lnTo>
                    <a:pt x="375" y="772"/>
                  </a:lnTo>
                  <a:lnTo>
                    <a:pt x="371" y="806"/>
                  </a:lnTo>
                  <a:lnTo>
                    <a:pt x="375" y="817"/>
                  </a:lnTo>
                  <a:lnTo>
                    <a:pt x="379" y="821"/>
                  </a:lnTo>
                  <a:lnTo>
                    <a:pt x="379" y="828"/>
                  </a:lnTo>
                  <a:lnTo>
                    <a:pt x="379" y="836"/>
                  </a:lnTo>
                  <a:lnTo>
                    <a:pt x="379" y="862"/>
                  </a:lnTo>
                  <a:lnTo>
                    <a:pt x="364" y="934"/>
                  </a:lnTo>
                  <a:lnTo>
                    <a:pt x="341" y="1006"/>
                  </a:lnTo>
                  <a:lnTo>
                    <a:pt x="326" y="1048"/>
                  </a:lnTo>
                  <a:lnTo>
                    <a:pt x="318" y="1067"/>
                  </a:lnTo>
                  <a:lnTo>
                    <a:pt x="314" y="1082"/>
                  </a:lnTo>
                  <a:lnTo>
                    <a:pt x="311" y="1101"/>
                  </a:lnTo>
                  <a:lnTo>
                    <a:pt x="303" y="1120"/>
                  </a:lnTo>
                  <a:lnTo>
                    <a:pt x="292" y="1150"/>
                  </a:lnTo>
                  <a:lnTo>
                    <a:pt x="288" y="1184"/>
                  </a:lnTo>
                  <a:lnTo>
                    <a:pt x="288" y="1207"/>
                  </a:lnTo>
                  <a:lnTo>
                    <a:pt x="265" y="1214"/>
                  </a:lnTo>
                  <a:lnTo>
                    <a:pt x="246" y="1222"/>
                  </a:lnTo>
                  <a:lnTo>
                    <a:pt x="235" y="1230"/>
                  </a:lnTo>
                  <a:lnTo>
                    <a:pt x="216" y="1264"/>
                  </a:lnTo>
                  <a:lnTo>
                    <a:pt x="205" y="1286"/>
                  </a:lnTo>
                  <a:lnTo>
                    <a:pt x="193" y="1298"/>
                  </a:lnTo>
                  <a:lnTo>
                    <a:pt x="167" y="1328"/>
                  </a:lnTo>
                  <a:lnTo>
                    <a:pt x="152" y="1347"/>
                  </a:lnTo>
                  <a:lnTo>
                    <a:pt x="133" y="1377"/>
                  </a:lnTo>
                  <a:lnTo>
                    <a:pt x="155" y="1404"/>
                  </a:lnTo>
                  <a:lnTo>
                    <a:pt x="129" y="1411"/>
                  </a:lnTo>
                  <a:lnTo>
                    <a:pt x="91" y="1415"/>
                  </a:lnTo>
                  <a:lnTo>
                    <a:pt x="76" y="1415"/>
                  </a:lnTo>
                  <a:lnTo>
                    <a:pt x="61" y="1411"/>
                  </a:lnTo>
                  <a:lnTo>
                    <a:pt x="38" y="1407"/>
                  </a:lnTo>
                  <a:lnTo>
                    <a:pt x="27" y="1407"/>
                  </a:lnTo>
                  <a:lnTo>
                    <a:pt x="15" y="1411"/>
                  </a:lnTo>
                  <a:lnTo>
                    <a:pt x="0" y="1426"/>
                  </a:lnTo>
                  <a:lnTo>
                    <a:pt x="31" y="1449"/>
                  </a:lnTo>
                  <a:lnTo>
                    <a:pt x="61" y="1468"/>
                  </a:lnTo>
                  <a:lnTo>
                    <a:pt x="91" y="1483"/>
                  </a:lnTo>
                  <a:lnTo>
                    <a:pt x="125" y="1491"/>
                  </a:lnTo>
                  <a:lnTo>
                    <a:pt x="152" y="1494"/>
                  </a:lnTo>
                  <a:lnTo>
                    <a:pt x="186" y="1494"/>
                  </a:lnTo>
                  <a:lnTo>
                    <a:pt x="190" y="1494"/>
                  </a:lnTo>
                  <a:lnTo>
                    <a:pt x="193" y="1498"/>
                  </a:lnTo>
                  <a:lnTo>
                    <a:pt x="197" y="1502"/>
                  </a:lnTo>
                  <a:lnTo>
                    <a:pt x="208" y="1513"/>
                  </a:lnTo>
                  <a:lnTo>
                    <a:pt x="224" y="1517"/>
                  </a:lnTo>
                  <a:lnTo>
                    <a:pt x="239" y="1521"/>
                  </a:lnTo>
                  <a:lnTo>
                    <a:pt x="273" y="1525"/>
                  </a:lnTo>
                  <a:lnTo>
                    <a:pt x="284" y="1491"/>
                  </a:lnTo>
                  <a:lnTo>
                    <a:pt x="280" y="1479"/>
                  </a:lnTo>
                  <a:lnTo>
                    <a:pt x="284" y="1475"/>
                  </a:lnTo>
                  <a:lnTo>
                    <a:pt x="288" y="1460"/>
                  </a:lnTo>
                  <a:lnTo>
                    <a:pt x="288" y="1445"/>
                  </a:lnTo>
                  <a:lnTo>
                    <a:pt x="288" y="1441"/>
                  </a:lnTo>
                  <a:lnTo>
                    <a:pt x="311" y="1411"/>
                  </a:lnTo>
                  <a:lnTo>
                    <a:pt x="330" y="1392"/>
                  </a:lnTo>
                  <a:lnTo>
                    <a:pt x="333" y="1373"/>
                  </a:lnTo>
                  <a:lnTo>
                    <a:pt x="333" y="1351"/>
                  </a:lnTo>
                  <a:lnTo>
                    <a:pt x="367" y="1320"/>
                  </a:lnTo>
                  <a:lnTo>
                    <a:pt x="413" y="1267"/>
                  </a:lnTo>
                  <a:lnTo>
                    <a:pt x="447" y="1218"/>
                  </a:lnTo>
                  <a:lnTo>
                    <a:pt x="466" y="1188"/>
                  </a:lnTo>
                  <a:lnTo>
                    <a:pt x="481" y="1154"/>
                  </a:lnTo>
                  <a:lnTo>
                    <a:pt x="538" y="1029"/>
                  </a:lnTo>
                  <a:lnTo>
                    <a:pt x="587" y="1146"/>
                  </a:lnTo>
                  <a:lnTo>
                    <a:pt x="625" y="1237"/>
                  </a:lnTo>
                  <a:lnTo>
                    <a:pt x="651" y="1294"/>
                  </a:lnTo>
                  <a:lnTo>
                    <a:pt x="663" y="1317"/>
                  </a:lnTo>
                  <a:lnTo>
                    <a:pt x="666" y="1335"/>
                  </a:lnTo>
                  <a:lnTo>
                    <a:pt x="670" y="1347"/>
                  </a:lnTo>
                  <a:lnTo>
                    <a:pt x="678" y="1354"/>
                  </a:lnTo>
                  <a:lnTo>
                    <a:pt x="685" y="1358"/>
                  </a:lnTo>
                  <a:lnTo>
                    <a:pt x="697" y="1362"/>
                  </a:lnTo>
                  <a:lnTo>
                    <a:pt x="708" y="1362"/>
                  </a:lnTo>
                  <a:lnTo>
                    <a:pt x="670" y="1419"/>
                  </a:lnTo>
                  <a:lnTo>
                    <a:pt x="659" y="1434"/>
                  </a:lnTo>
                  <a:lnTo>
                    <a:pt x="651" y="1441"/>
                  </a:lnTo>
                  <a:lnTo>
                    <a:pt x="640" y="1449"/>
                  </a:lnTo>
                  <a:lnTo>
                    <a:pt x="632" y="1453"/>
                  </a:lnTo>
                  <a:lnTo>
                    <a:pt x="579" y="1464"/>
                  </a:lnTo>
                  <a:lnTo>
                    <a:pt x="568" y="1475"/>
                  </a:lnTo>
                  <a:lnTo>
                    <a:pt x="560" y="1479"/>
                  </a:lnTo>
                  <a:lnTo>
                    <a:pt x="560" y="1483"/>
                  </a:lnTo>
                  <a:lnTo>
                    <a:pt x="560" y="1487"/>
                  </a:lnTo>
                  <a:lnTo>
                    <a:pt x="568" y="1494"/>
                  </a:lnTo>
                  <a:lnTo>
                    <a:pt x="583" y="1498"/>
                  </a:lnTo>
                  <a:lnTo>
                    <a:pt x="613" y="1502"/>
                  </a:lnTo>
                  <a:lnTo>
                    <a:pt x="644" y="1502"/>
                  </a:lnTo>
                  <a:lnTo>
                    <a:pt x="666" y="1502"/>
                  </a:lnTo>
                  <a:lnTo>
                    <a:pt x="689" y="1502"/>
                  </a:lnTo>
                  <a:lnTo>
                    <a:pt x="712" y="1494"/>
                  </a:lnTo>
                  <a:lnTo>
                    <a:pt x="738" y="1487"/>
                  </a:lnTo>
                  <a:lnTo>
                    <a:pt x="754" y="1483"/>
                  </a:lnTo>
                  <a:lnTo>
                    <a:pt x="757" y="1498"/>
                  </a:lnTo>
                  <a:lnTo>
                    <a:pt x="825" y="1502"/>
                  </a:lnTo>
                  <a:lnTo>
                    <a:pt x="837" y="1502"/>
                  </a:lnTo>
                  <a:lnTo>
                    <a:pt x="844" y="1498"/>
                  </a:lnTo>
                  <a:lnTo>
                    <a:pt x="848" y="1494"/>
                  </a:lnTo>
                  <a:lnTo>
                    <a:pt x="844" y="1457"/>
                  </a:lnTo>
                  <a:lnTo>
                    <a:pt x="841" y="1434"/>
                  </a:lnTo>
                  <a:lnTo>
                    <a:pt x="856" y="1426"/>
                  </a:lnTo>
                  <a:lnTo>
                    <a:pt x="829" y="1282"/>
                  </a:lnTo>
                  <a:lnTo>
                    <a:pt x="807" y="1192"/>
                  </a:lnTo>
                  <a:lnTo>
                    <a:pt x="784" y="1108"/>
                  </a:lnTo>
                  <a:lnTo>
                    <a:pt x="757" y="1040"/>
                  </a:lnTo>
                  <a:lnTo>
                    <a:pt x="735" y="980"/>
                  </a:lnTo>
                  <a:lnTo>
                    <a:pt x="727" y="946"/>
                  </a:lnTo>
                  <a:lnTo>
                    <a:pt x="723" y="927"/>
                  </a:lnTo>
                  <a:lnTo>
                    <a:pt x="712" y="893"/>
                  </a:lnTo>
                  <a:lnTo>
                    <a:pt x="708" y="870"/>
                  </a:lnTo>
                  <a:lnTo>
                    <a:pt x="708" y="832"/>
                  </a:lnTo>
                  <a:lnTo>
                    <a:pt x="697" y="798"/>
                  </a:lnTo>
                  <a:lnTo>
                    <a:pt x="716" y="794"/>
                  </a:lnTo>
                  <a:lnTo>
                    <a:pt x="723" y="669"/>
                  </a:lnTo>
                  <a:lnTo>
                    <a:pt x="727" y="567"/>
                  </a:lnTo>
                  <a:lnTo>
                    <a:pt x="727" y="522"/>
                  </a:lnTo>
                  <a:lnTo>
                    <a:pt x="727" y="488"/>
                  </a:lnTo>
                  <a:lnTo>
                    <a:pt x="712" y="310"/>
                  </a:lnTo>
                  <a:lnTo>
                    <a:pt x="704" y="215"/>
                  </a:lnTo>
                  <a:lnTo>
                    <a:pt x="693" y="155"/>
                  </a:lnTo>
                  <a:lnTo>
                    <a:pt x="689" y="136"/>
                  </a:lnTo>
                  <a:lnTo>
                    <a:pt x="682" y="117"/>
                  </a:lnTo>
                  <a:lnTo>
                    <a:pt x="663" y="91"/>
                  </a:lnTo>
                  <a:lnTo>
                    <a:pt x="632" y="56"/>
                  </a:lnTo>
                  <a:lnTo>
                    <a:pt x="610" y="26"/>
                  </a:lnTo>
                  <a:lnTo>
                    <a:pt x="602" y="11"/>
                  </a:lnTo>
                  <a:lnTo>
                    <a:pt x="598" y="3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8" name="Freeform 784">
              <a:extLst>
                <a:ext uri="{FF2B5EF4-FFF2-40B4-BE49-F238E27FC236}">
                  <a16:creationId xmlns:a16="http://schemas.microsoft.com/office/drawing/2014/main" id="{15DE16BF-AC66-597D-CE06-8BC13E0169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553076" y="4303713"/>
              <a:ext cx="390525" cy="1008062"/>
            </a:xfrm>
            <a:custGeom>
              <a:avLst/>
              <a:gdLst>
                <a:gd name="T0" fmla="*/ 2147483647 w 246"/>
                <a:gd name="T1" fmla="*/ 0 h 635"/>
                <a:gd name="T2" fmla="*/ 2147483647 w 246"/>
                <a:gd name="T3" fmla="*/ 0 h 635"/>
                <a:gd name="T4" fmla="*/ 2147483647 w 246"/>
                <a:gd name="T5" fmla="*/ 2147483647 h 635"/>
                <a:gd name="T6" fmla="*/ 2147483647 w 246"/>
                <a:gd name="T7" fmla="*/ 2147483647 h 635"/>
                <a:gd name="T8" fmla="*/ 2147483647 w 246"/>
                <a:gd name="T9" fmla="*/ 2147483647 h 635"/>
                <a:gd name="T10" fmla="*/ 2147483647 w 246"/>
                <a:gd name="T11" fmla="*/ 2147483647 h 635"/>
                <a:gd name="T12" fmla="*/ 2147483647 w 246"/>
                <a:gd name="T13" fmla="*/ 2147483647 h 635"/>
                <a:gd name="T14" fmla="*/ 2147483647 w 246"/>
                <a:gd name="T15" fmla="*/ 2147483647 h 635"/>
                <a:gd name="T16" fmla="*/ 2147483647 w 246"/>
                <a:gd name="T17" fmla="*/ 2147483647 h 635"/>
                <a:gd name="T18" fmla="*/ 2147483647 w 246"/>
                <a:gd name="T19" fmla="*/ 2147483647 h 635"/>
                <a:gd name="T20" fmla="*/ 2147483647 w 246"/>
                <a:gd name="T21" fmla="*/ 2147483647 h 635"/>
                <a:gd name="T22" fmla="*/ 2147483647 w 246"/>
                <a:gd name="T23" fmla="*/ 2147483647 h 635"/>
                <a:gd name="T24" fmla="*/ 2147483647 w 246"/>
                <a:gd name="T25" fmla="*/ 2147483647 h 635"/>
                <a:gd name="T26" fmla="*/ 2147483647 w 246"/>
                <a:gd name="T27" fmla="*/ 2147483647 h 635"/>
                <a:gd name="T28" fmla="*/ 2147483647 w 246"/>
                <a:gd name="T29" fmla="*/ 2147483647 h 635"/>
                <a:gd name="T30" fmla="*/ 2147483647 w 246"/>
                <a:gd name="T31" fmla="*/ 2147483647 h 635"/>
                <a:gd name="T32" fmla="*/ 2147483647 w 246"/>
                <a:gd name="T33" fmla="*/ 2147483647 h 635"/>
                <a:gd name="T34" fmla="*/ 2147483647 w 246"/>
                <a:gd name="T35" fmla="*/ 2147483647 h 635"/>
                <a:gd name="T36" fmla="*/ 2147483647 w 246"/>
                <a:gd name="T37" fmla="*/ 2147483647 h 635"/>
                <a:gd name="T38" fmla="*/ 2147483647 w 246"/>
                <a:gd name="T39" fmla="*/ 2147483647 h 635"/>
                <a:gd name="T40" fmla="*/ 2147483647 w 246"/>
                <a:gd name="T41" fmla="*/ 2147483647 h 635"/>
                <a:gd name="T42" fmla="*/ 2147483647 w 246"/>
                <a:gd name="T43" fmla="*/ 2147483647 h 635"/>
                <a:gd name="T44" fmla="*/ 2147483647 w 246"/>
                <a:gd name="T45" fmla="*/ 2147483647 h 635"/>
                <a:gd name="T46" fmla="*/ 2147483647 w 246"/>
                <a:gd name="T47" fmla="*/ 2147483647 h 635"/>
                <a:gd name="T48" fmla="*/ 2147483647 w 246"/>
                <a:gd name="T49" fmla="*/ 2147483647 h 635"/>
                <a:gd name="T50" fmla="*/ 2147483647 w 246"/>
                <a:gd name="T51" fmla="*/ 2147483647 h 635"/>
                <a:gd name="T52" fmla="*/ 2147483647 w 246"/>
                <a:gd name="T53" fmla="*/ 2147483647 h 635"/>
                <a:gd name="T54" fmla="*/ 2147483647 w 246"/>
                <a:gd name="T55" fmla="*/ 2147483647 h 635"/>
                <a:gd name="T56" fmla="*/ 2147483647 w 246"/>
                <a:gd name="T57" fmla="*/ 2147483647 h 635"/>
                <a:gd name="T58" fmla="*/ 2147483647 w 246"/>
                <a:gd name="T59" fmla="*/ 2147483647 h 635"/>
                <a:gd name="T60" fmla="*/ 2147483647 w 246"/>
                <a:gd name="T61" fmla="*/ 2147483647 h 635"/>
                <a:gd name="T62" fmla="*/ 2147483647 w 246"/>
                <a:gd name="T63" fmla="*/ 2147483647 h 635"/>
                <a:gd name="T64" fmla="*/ 2147483647 w 246"/>
                <a:gd name="T65" fmla="*/ 2147483647 h 635"/>
                <a:gd name="T66" fmla="*/ 2147483647 w 246"/>
                <a:gd name="T67" fmla="*/ 2147483647 h 635"/>
                <a:gd name="T68" fmla="*/ 2147483647 w 246"/>
                <a:gd name="T69" fmla="*/ 2147483647 h 635"/>
                <a:gd name="T70" fmla="*/ 2147483647 w 246"/>
                <a:gd name="T71" fmla="*/ 2147483647 h 635"/>
                <a:gd name="T72" fmla="*/ 2147483647 w 246"/>
                <a:gd name="T73" fmla="*/ 2147483647 h 635"/>
                <a:gd name="T74" fmla="*/ 2147483647 w 246"/>
                <a:gd name="T75" fmla="*/ 2147483647 h 635"/>
                <a:gd name="T76" fmla="*/ 2147483647 w 246"/>
                <a:gd name="T77" fmla="*/ 2147483647 h 635"/>
                <a:gd name="T78" fmla="*/ 2147483647 w 246"/>
                <a:gd name="T79" fmla="*/ 2147483647 h 635"/>
                <a:gd name="T80" fmla="*/ 2147483647 w 246"/>
                <a:gd name="T81" fmla="*/ 2147483647 h 635"/>
                <a:gd name="T82" fmla="*/ 2147483647 w 246"/>
                <a:gd name="T83" fmla="*/ 2147483647 h 635"/>
                <a:gd name="T84" fmla="*/ 2147483647 w 246"/>
                <a:gd name="T85" fmla="*/ 2147483647 h 635"/>
                <a:gd name="T86" fmla="*/ 0 w 246"/>
                <a:gd name="T87" fmla="*/ 2147483647 h 635"/>
                <a:gd name="T88" fmla="*/ 2147483647 w 246"/>
                <a:gd name="T89" fmla="*/ 2147483647 h 635"/>
                <a:gd name="T90" fmla="*/ 2147483647 w 246"/>
                <a:gd name="T91" fmla="*/ 2147483647 h 635"/>
                <a:gd name="T92" fmla="*/ 2147483647 w 246"/>
                <a:gd name="T93" fmla="*/ 2147483647 h 635"/>
                <a:gd name="T94" fmla="*/ 2147483647 w 246"/>
                <a:gd name="T95" fmla="*/ 2147483647 h 635"/>
                <a:gd name="T96" fmla="*/ 2147483647 w 246"/>
                <a:gd name="T97" fmla="*/ 2147483647 h 635"/>
                <a:gd name="T98" fmla="*/ 2147483647 w 246"/>
                <a:gd name="T99" fmla="*/ 2147483647 h 635"/>
                <a:gd name="T100" fmla="*/ 2147483647 w 246"/>
                <a:gd name="T101" fmla="*/ 0 h 635"/>
                <a:gd name="T102" fmla="*/ 2147483647 w 246"/>
                <a:gd name="T103" fmla="*/ 0 h 6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6"/>
                <a:gd name="T157" fmla="*/ 0 h 635"/>
                <a:gd name="T158" fmla="*/ 246 w 246"/>
                <a:gd name="T159" fmla="*/ 635 h 6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6" h="635">
                  <a:moveTo>
                    <a:pt x="65" y="0"/>
                  </a:moveTo>
                  <a:lnTo>
                    <a:pt x="65" y="0"/>
                  </a:lnTo>
                  <a:lnTo>
                    <a:pt x="95" y="41"/>
                  </a:lnTo>
                  <a:lnTo>
                    <a:pt x="118" y="79"/>
                  </a:lnTo>
                  <a:lnTo>
                    <a:pt x="129" y="94"/>
                  </a:lnTo>
                  <a:lnTo>
                    <a:pt x="133" y="109"/>
                  </a:lnTo>
                  <a:lnTo>
                    <a:pt x="156" y="196"/>
                  </a:lnTo>
                  <a:lnTo>
                    <a:pt x="171" y="265"/>
                  </a:lnTo>
                  <a:lnTo>
                    <a:pt x="182" y="283"/>
                  </a:lnTo>
                  <a:lnTo>
                    <a:pt x="186" y="291"/>
                  </a:lnTo>
                  <a:lnTo>
                    <a:pt x="190" y="302"/>
                  </a:lnTo>
                  <a:lnTo>
                    <a:pt x="190" y="329"/>
                  </a:lnTo>
                  <a:lnTo>
                    <a:pt x="193" y="344"/>
                  </a:lnTo>
                  <a:lnTo>
                    <a:pt x="197" y="355"/>
                  </a:lnTo>
                  <a:lnTo>
                    <a:pt x="201" y="374"/>
                  </a:lnTo>
                  <a:lnTo>
                    <a:pt x="209" y="408"/>
                  </a:lnTo>
                  <a:lnTo>
                    <a:pt x="216" y="469"/>
                  </a:lnTo>
                  <a:lnTo>
                    <a:pt x="216" y="499"/>
                  </a:lnTo>
                  <a:lnTo>
                    <a:pt x="220" y="507"/>
                  </a:lnTo>
                  <a:lnTo>
                    <a:pt x="224" y="518"/>
                  </a:lnTo>
                  <a:lnTo>
                    <a:pt x="231" y="537"/>
                  </a:lnTo>
                  <a:lnTo>
                    <a:pt x="243" y="571"/>
                  </a:lnTo>
                  <a:lnTo>
                    <a:pt x="246" y="605"/>
                  </a:lnTo>
                  <a:lnTo>
                    <a:pt x="246" y="616"/>
                  </a:lnTo>
                  <a:lnTo>
                    <a:pt x="243" y="624"/>
                  </a:lnTo>
                  <a:lnTo>
                    <a:pt x="220" y="628"/>
                  </a:lnTo>
                  <a:lnTo>
                    <a:pt x="186" y="632"/>
                  </a:lnTo>
                  <a:lnTo>
                    <a:pt x="137" y="635"/>
                  </a:lnTo>
                  <a:lnTo>
                    <a:pt x="129" y="571"/>
                  </a:lnTo>
                  <a:lnTo>
                    <a:pt x="114" y="495"/>
                  </a:lnTo>
                  <a:lnTo>
                    <a:pt x="80" y="378"/>
                  </a:lnTo>
                  <a:lnTo>
                    <a:pt x="23" y="177"/>
                  </a:lnTo>
                  <a:lnTo>
                    <a:pt x="4" y="106"/>
                  </a:lnTo>
                  <a:lnTo>
                    <a:pt x="0" y="79"/>
                  </a:lnTo>
                  <a:lnTo>
                    <a:pt x="4" y="53"/>
                  </a:lnTo>
                  <a:lnTo>
                    <a:pt x="12" y="41"/>
                  </a:lnTo>
                  <a:lnTo>
                    <a:pt x="19" y="30"/>
                  </a:lnTo>
                  <a:lnTo>
                    <a:pt x="38" y="11"/>
                  </a:lnTo>
                  <a:lnTo>
                    <a:pt x="57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29" name="Freeform 785">
              <a:extLst>
                <a:ext uri="{FF2B5EF4-FFF2-40B4-BE49-F238E27FC236}">
                  <a16:creationId xmlns:a16="http://schemas.microsoft.com/office/drawing/2014/main" id="{8B9E6335-230B-C603-8251-ECFFE198DD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557838" y="4152901"/>
              <a:ext cx="138113" cy="198437"/>
            </a:xfrm>
            <a:custGeom>
              <a:avLst/>
              <a:gdLst>
                <a:gd name="T0" fmla="*/ 2147483647 w 87"/>
                <a:gd name="T1" fmla="*/ 2147483647 h 125"/>
                <a:gd name="T2" fmla="*/ 0 w 87"/>
                <a:gd name="T3" fmla="*/ 2147483647 h 125"/>
                <a:gd name="T4" fmla="*/ 2147483647 w 87"/>
                <a:gd name="T5" fmla="*/ 2147483647 h 125"/>
                <a:gd name="T6" fmla="*/ 2147483647 w 87"/>
                <a:gd name="T7" fmla="*/ 2147483647 h 125"/>
                <a:gd name="T8" fmla="*/ 2147483647 w 87"/>
                <a:gd name="T9" fmla="*/ 2147483647 h 125"/>
                <a:gd name="T10" fmla="*/ 2147483647 w 87"/>
                <a:gd name="T11" fmla="*/ 2147483647 h 125"/>
                <a:gd name="T12" fmla="*/ 2147483647 w 87"/>
                <a:gd name="T13" fmla="*/ 2147483647 h 125"/>
                <a:gd name="T14" fmla="*/ 2147483647 w 87"/>
                <a:gd name="T15" fmla="*/ 2147483647 h 125"/>
                <a:gd name="T16" fmla="*/ 2147483647 w 87"/>
                <a:gd name="T17" fmla="*/ 2147483647 h 125"/>
                <a:gd name="T18" fmla="*/ 2147483647 w 87"/>
                <a:gd name="T19" fmla="*/ 2147483647 h 125"/>
                <a:gd name="T20" fmla="*/ 2147483647 w 87"/>
                <a:gd name="T21" fmla="*/ 2147483647 h 125"/>
                <a:gd name="T22" fmla="*/ 2147483647 w 87"/>
                <a:gd name="T23" fmla="*/ 2147483647 h 125"/>
                <a:gd name="T24" fmla="*/ 2147483647 w 87"/>
                <a:gd name="T25" fmla="*/ 2147483647 h 125"/>
                <a:gd name="T26" fmla="*/ 2147483647 w 87"/>
                <a:gd name="T27" fmla="*/ 2147483647 h 125"/>
                <a:gd name="T28" fmla="*/ 2147483647 w 87"/>
                <a:gd name="T29" fmla="*/ 2147483647 h 125"/>
                <a:gd name="T30" fmla="*/ 2147483647 w 87"/>
                <a:gd name="T31" fmla="*/ 2147483647 h 125"/>
                <a:gd name="T32" fmla="*/ 2147483647 w 87"/>
                <a:gd name="T33" fmla="*/ 2147483647 h 125"/>
                <a:gd name="T34" fmla="*/ 2147483647 w 87"/>
                <a:gd name="T35" fmla="*/ 2147483647 h 125"/>
                <a:gd name="T36" fmla="*/ 2147483647 w 87"/>
                <a:gd name="T37" fmla="*/ 2147483647 h 125"/>
                <a:gd name="T38" fmla="*/ 2147483647 w 87"/>
                <a:gd name="T39" fmla="*/ 2147483647 h 125"/>
                <a:gd name="T40" fmla="*/ 2147483647 w 87"/>
                <a:gd name="T41" fmla="*/ 2147483647 h 125"/>
                <a:gd name="T42" fmla="*/ 2147483647 w 87"/>
                <a:gd name="T43" fmla="*/ 2147483647 h 125"/>
                <a:gd name="T44" fmla="*/ 2147483647 w 87"/>
                <a:gd name="T45" fmla="*/ 2147483647 h 125"/>
                <a:gd name="T46" fmla="*/ 2147483647 w 87"/>
                <a:gd name="T47" fmla="*/ 2147483647 h 125"/>
                <a:gd name="T48" fmla="*/ 2147483647 w 87"/>
                <a:gd name="T49" fmla="*/ 2147483647 h 125"/>
                <a:gd name="T50" fmla="*/ 2147483647 w 87"/>
                <a:gd name="T51" fmla="*/ 2147483647 h 125"/>
                <a:gd name="T52" fmla="*/ 2147483647 w 87"/>
                <a:gd name="T53" fmla="*/ 2147483647 h 125"/>
                <a:gd name="T54" fmla="*/ 2147483647 w 87"/>
                <a:gd name="T55" fmla="*/ 2147483647 h 125"/>
                <a:gd name="T56" fmla="*/ 2147483647 w 87"/>
                <a:gd name="T57" fmla="*/ 2147483647 h 125"/>
                <a:gd name="T58" fmla="*/ 2147483647 w 87"/>
                <a:gd name="T59" fmla="*/ 2147483647 h 125"/>
                <a:gd name="T60" fmla="*/ 2147483647 w 87"/>
                <a:gd name="T61" fmla="*/ 2147483647 h 125"/>
                <a:gd name="T62" fmla="*/ 2147483647 w 87"/>
                <a:gd name="T63" fmla="*/ 0 h 125"/>
                <a:gd name="T64" fmla="*/ 2147483647 w 87"/>
                <a:gd name="T65" fmla="*/ 0 h 125"/>
                <a:gd name="T66" fmla="*/ 2147483647 w 87"/>
                <a:gd name="T67" fmla="*/ 2147483647 h 125"/>
                <a:gd name="T68" fmla="*/ 2147483647 w 87"/>
                <a:gd name="T69" fmla="*/ 2147483647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25"/>
                <a:gd name="T107" fmla="*/ 87 w 87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25">
                  <a:moveTo>
                    <a:pt x="3" y="19"/>
                  </a:moveTo>
                  <a:lnTo>
                    <a:pt x="3" y="19"/>
                  </a:lnTo>
                  <a:lnTo>
                    <a:pt x="0" y="46"/>
                  </a:lnTo>
                  <a:lnTo>
                    <a:pt x="0" y="64"/>
                  </a:lnTo>
                  <a:lnTo>
                    <a:pt x="3" y="80"/>
                  </a:lnTo>
                  <a:lnTo>
                    <a:pt x="11" y="102"/>
                  </a:lnTo>
                  <a:lnTo>
                    <a:pt x="15" y="114"/>
                  </a:lnTo>
                  <a:lnTo>
                    <a:pt x="26" y="121"/>
                  </a:lnTo>
                  <a:lnTo>
                    <a:pt x="41" y="125"/>
                  </a:lnTo>
                  <a:lnTo>
                    <a:pt x="53" y="125"/>
                  </a:lnTo>
                  <a:lnTo>
                    <a:pt x="56" y="125"/>
                  </a:lnTo>
                  <a:lnTo>
                    <a:pt x="60" y="121"/>
                  </a:lnTo>
                  <a:lnTo>
                    <a:pt x="60" y="117"/>
                  </a:lnTo>
                  <a:lnTo>
                    <a:pt x="53" y="117"/>
                  </a:lnTo>
                  <a:lnTo>
                    <a:pt x="37" y="110"/>
                  </a:lnTo>
                  <a:lnTo>
                    <a:pt x="34" y="106"/>
                  </a:lnTo>
                  <a:lnTo>
                    <a:pt x="34" y="98"/>
                  </a:lnTo>
                  <a:lnTo>
                    <a:pt x="37" y="106"/>
                  </a:lnTo>
                  <a:lnTo>
                    <a:pt x="49" y="114"/>
                  </a:lnTo>
                  <a:lnTo>
                    <a:pt x="56" y="114"/>
                  </a:lnTo>
                  <a:lnTo>
                    <a:pt x="64" y="106"/>
                  </a:lnTo>
                  <a:lnTo>
                    <a:pt x="68" y="106"/>
                  </a:lnTo>
                  <a:lnTo>
                    <a:pt x="68" y="102"/>
                  </a:lnTo>
                  <a:lnTo>
                    <a:pt x="68" y="98"/>
                  </a:lnTo>
                  <a:lnTo>
                    <a:pt x="64" y="95"/>
                  </a:lnTo>
                  <a:lnTo>
                    <a:pt x="68" y="95"/>
                  </a:lnTo>
                  <a:lnTo>
                    <a:pt x="75" y="91"/>
                  </a:lnTo>
                  <a:lnTo>
                    <a:pt x="79" y="83"/>
                  </a:lnTo>
                  <a:lnTo>
                    <a:pt x="79" y="76"/>
                  </a:lnTo>
                  <a:lnTo>
                    <a:pt x="79" y="72"/>
                  </a:lnTo>
                  <a:lnTo>
                    <a:pt x="87" y="68"/>
                  </a:lnTo>
                  <a:lnTo>
                    <a:pt x="87" y="61"/>
                  </a:lnTo>
                  <a:lnTo>
                    <a:pt x="87" y="53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5" y="23"/>
                  </a:lnTo>
                  <a:lnTo>
                    <a:pt x="68" y="11"/>
                  </a:lnTo>
                  <a:lnTo>
                    <a:pt x="60" y="4"/>
                  </a:lnTo>
                  <a:lnTo>
                    <a:pt x="53" y="4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18" y="8"/>
                  </a:lnTo>
                  <a:lnTo>
                    <a:pt x="11" y="11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30" name="Freeform 786">
              <a:extLst>
                <a:ext uri="{FF2B5EF4-FFF2-40B4-BE49-F238E27FC236}">
                  <a16:creationId xmlns:a16="http://schemas.microsoft.com/office/drawing/2014/main" id="{A09170EA-90D3-AC27-00E4-FA278670F9F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11876" y="4333876"/>
              <a:ext cx="377825" cy="522287"/>
            </a:xfrm>
            <a:custGeom>
              <a:avLst/>
              <a:gdLst>
                <a:gd name="T0" fmla="*/ 2147483647 w 238"/>
                <a:gd name="T1" fmla="*/ 2147483647 h 329"/>
                <a:gd name="T2" fmla="*/ 2147483647 w 238"/>
                <a:gd name="T3" fmla="*/ 2147483647 h 329"/>
                <a:gd name="T4" fmla="*/ 2147483647 w 238"/>
                <a:gd name="T5" fmla="*/ 2147483647 h 329"/>
                <a:gd name="T6" fmla="*/ 2147483647 w 238"/>
                <a:gd name="T7" fmla="*/ 2147483647 h 329"/>
                <a:gd name="T8" fmla="*/ 2147483647 w 238"/>
                <a:gd name="T9" fmla="*/ 2147483647 h 329"/>
                <a:gd name="T10" fmla="*/ 2147483647 w 238"/>
                <a:gd name="T11" fmla="*/ 2147483647 h 329"/>
                <a:gd name="T12" fmla="*/ 2147483647 w 238"/>
                <a:gd name="T13" fmla="*/ 2147483647 h 329"/>
                <a:gd name="T14" fmla="*/ 2147483647 w 238"/>
                <a:gd name="T15" fmla="*/ 2147483647 h 329"/>
                <a:gd name="T16" fmla="*/ 2147483647 w 238"/>
                <a:gd name="T17" fmla="*/ 2147483647 h 329"/>
                <a:gd name="T18" fmla="*/ 2147483647 w 238"/>
                <a:gd name="T19" fmla="*/ 2147483647 h 329"/>
                <a:gd name="T20" fmla="*/ 2147483647 w 238"/>
                <a:gd name="T21" fmla="*/ 2147483647 h 329"/>
                <a:gd name="T22" fmla="*/ 2147483647 w 238"/>
                <a:gd name="T23" fmla="*/ 2147483647 h 329"/>
                <a:gd name="T24" fmla="*/ 2147483647 w 238"/>
                <a:gd name="T25" fmla="*/ 2147483647 h 329"/>
                <a:gd name="T26" fmla="*/ 2147483647 w 238"/>
                <a:gd name="T27" fmla="*/ 2147483647 h 329"/>
                <a:gd name="T28" fmla="*/ 2147483647 w 238"/>
                <a:gd name="T29" fmla="*/ 2147483647 h 329"/>
                <a:gd name="T30" fmla="*/ 2147483647 w 238"/>
                <a:gd name="T31" fmla="*/ 2147483647 h 329"/>
                <a:gd name="T32" fmla="*/ 2147483647 w 238"/>
                <a:gd name="T33" fmla="*/ 2147483647 h 329"/>
                <a:gd name="T34" fmla="*/ 2147483647 w 238"/>
                <a:gd name="T35" fmla="*/ 2147483647 h 329"/>
                <a:gd name="T36" fmla="*/ 2147483647 w 238"/>
                <a:gd name="T37" fmla="*/ 2147483647 h 329"/>
                <a:gd name="T38" fmla="*/ 2147483647 w 238"/>
                <a:gd name="T39" fmla="*/ 2147483647 h 329"/>
                <a:gd name="T40" fmla="*/ 2147483647 w 238"/>
                <a:gd name="T41" fmla="*/ 2147483647 h 329"/>
                <a:gd name="T42" fmla="*/ 2147483647 w 238"/>
                <a:gd name="T43" fmla="*/ 2147483647 h 329"/>
                <a:gd name="T44" fmla="*/ 2147483647 w 238"/>
                <a:gd name="T45" fmla="*/ 2147483647 h 329"/>
                <a:gd name="T46" fmla="*/ 2147483647 w 238"/>
                <a:gd name="T47" fmla="*/ 2147483647 h 329"/>
                <a:gd name="T48" fmla="*/ 2147483647 w 238"/>
                <a:gd name="T49" fmla="*/ 2147483647 h 329"/>
                <a:gd name="T50" fmla="*/ 2147483647 w 238"/>
                <a:gd name="T51" fmla="*/ 2147483647 h 329"/>
                <a:gd name="T52" fmla="*/ 2147483647 w 238"/>
                <a:gd name="T53" fmla="*/ 2147483647 h 329"/>
                <a:gd name="T54" fmla="*/ 2147483647 w 238"/>
                <a:gd name="T55" fmla="*/ 2147483647 h 329"/>
                <a:gd name="T56" fmla="*/ 2147483647 w 238"/>
                <a:gd name="T57" fmla="*/ 2147483647 h 329"/>
                <a:gd name="T58" fmla="*/ 2147483647 w 238"/>
                <a:gd name="T59" fmla="*/ 2147483647 h 329"/>
                <a:gd name="T60" fmla="*/ 2147483647 w 238"/>
                <a:gd name="T61" fmla="*/ 2147483647 h 329"/>
                <a:gd name="T62" fmla="*/ 2147483647 w 238"/>
                <a:gd name="T63" fmla="*/ 2147483647 h 329"/>
                <a:gd name="T64" fmla="*/ 2147483647 w 238"/>
                <a:gd name="T65" fmla="*/ 2147483647 h 329"/>
                <a:gd name="T66" fmla="*/ 2147483647 w 238"/>
                <a:gd name="T67" fmla="*/ 2147483647 h 329"/>
                <a:gd name="T68" fmla="*/ 2147483647 w 238"/>
                <a:gd name="T69" fmla="*/ 2147483647 h 329"/>
                <a:gd name="T70" fmla="*/ 2147483647 w 238"/>
                <a:gd name="T71" fmla="*/ 0 h 329"/>
                <a:gd name="T72" fmla="*/ 2147483647 w 238"/>
                <a:gd name="T73" fmla="*/ 2147483647 h 329"/>
                <a:gd name="T74" fmla="*/ 2147483647 w 238"/>
                <a:gd name="T75" fmla="*/ 2147483647 h 3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8"/>
                <a:gd name="T115" fmla="*/ 0 h 329"/>
                <a:gd name="T116" fmla="*/ 238 w 238"/>
                <a:gd name="T117" fmla="*/ 329 h 3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8" h="329">
                  <a:moveTo>
                    <a:pt x="178" y="8"/>
                  </a:moveTo>
                  <a:lnTo>
                    <a:pt x="178" y="8"/>
                  </a:lnTo>
                  <a:lnTo>
                    <a:pt x="144" y="91"/>
                  </a:lnTo>
                  <a:lnTo>
                    <a:pt x="136" y="102"/>
                  </a:lnTo>
                  <a:lnTo>
                    <a:pt x="129" y="110"/>
                  </a:lnTo>
                  <a:lnTo>
                    <a:pt x="121" y="118"/>
                  </a:lnTo>
                  <a:lnTo>
                    <a:pt x="117" y="129"/>
                  </a:lnTo>
                  <a:lnTo>
                    <a:pt x="110" y="152"/>
                  </a:lnTo>
                  <a:lnTo>
                    <a:pt x="106" y="159"/>
                  </a:lnTo>
                  <a:lnTo>
                    <a:pt x="45" y="231"/>
                  </a:lnTo>
                  <a:lnTo>
                    <a:pt x="45" y="242"/>
                  </a:lnTo>
                  <a:lnTo>
                    <a:pt x="26" y="258"/>
                  </a:lnTo>
                  <a:lnTo>
                    <a:pt x="19" y="273"/>
                  </a:lnTo>
                  <a:lnTo>
                    <a:pt x="15" y="288"/>
                  </a:lnTo>
                  <a:lnTo>
                    <a:pt x="11" y="295"/>
                  </a:lnTo>
                  <a:lnTo>
                    <a:pt x="11" y="303"/>
                  </a:lnTo>
                  <a:lnTo>
                    <a:pt x="4" y="311"/>
                  </a:lnTo>
                  <a:lnTo>
                    <a:pt x="0" y="314"/>
                  </a:lnTo>
                  <a:lnTo>
                    <a:pt x="4" y="314"/>
                  </a:lnTo>
                  <a:lnTo>
                    <a:pt x="11" y="314"/>
                  </a:lnTo>
                  <a:lnTo>
                    <a:pt x="23" y="311"/>
                  </a:lnTo>
                  <a:lnTo>
                    <a:pt x="26" y="311"/>
                  </a:lnTo>
                  <a:lnTo>
                    <a:pt x="30" y="314"/>
                  </a:lnTo>
                  <a:lnTo>
                    <a:pt x="34" y="314"/>
                  </a:lnTo>
                  <a:lnTo>
                    <a:pt x="38" y="318"/>
                  </a:lnTo>
                  <a:lnTo>
                    <a:pt x="42" y="326"/>
                  </a:lnTo>
                  <a:lnTo>
                    <a:pt x="53" y="322"/>
                  </a:lnTo>
                  <a:lnTo>
                    <a:pt x="57" y="318"/>
                  </a:lnTo>
                  <a:lnTo>
                    <a:pt x="57" y="322"/>
                  </a:lnTo>
                  <a:lnTo>
                    <a:pt x="60" y="326"/>
                  </a:lnTo>
                  <a:lnTo>
                    <a:pt x="64" y="326"/>
                  </a:lnTo>
                  <a:lnTo>
                    <a:pt x="68" y="326"/>
                  </a:lnTo>
                  <a:lnTo>
                    <a:pt x="68" y="322"/>
                  </a:lnTo>
                  <a:lnTo>
                    <a:pt x="76" y="329"/>
                  </a:lnTo>
                  <a:lnTo>
                    <a:pt x="83" y="326"/>
                  </a:lnTo>
                  <a:lnTo>
                    <a:pt x="87" y="322"/>
                  </a:lnTo>
                  <a:lnTo>
                    <a:pt x="91" y="299"/>
                  </a:lnTo>
                  <a:lnTo>
                    <a:pt x="98" y="284"/>
                  </a:lnTo>
                  <a:lnTo>
                    <a:pt x="113" y="292"/>
                  </a:lnTo>
                  <a:lnTo>
                    <a:pt x="147" y="242"/>
                  </a:lnTo>
                  <a:lnTo>
                    <a:pt x="166" y="223"/>
                  </a:lnTo>
                  <a:lnTo>
                    <a:pt x="182" y="201"/>
                  </a:lnTo>
                  <a:lnTo>
                    <a:pt x="197" y="178"/>
                  </a:lnTo>
                  <a:lnTo>
                    <a:pt x="223" y="114"/>
                  </a:lnTo>
                  <a:lnTo>
                    <a:pt x="231" y="76"/>
                  </a:lnTo>
                  <a:lnTo>
                    <a:pt x="238" y="46"/>
                  </a:lnTo>
                  <a:lnTo>
                    <a:pt x="238" y="19"/>
                  </a:lnTo>
                  <a:lnTo>
                    <a:pt x="231" y="8"/>
                  </a:lnTo>
                  <a:lnTo>
                    <a:pt x="223" y="4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9" y="4"/>
                  </a:lnTo>
                  <a:lnTo>
                    <a:pt x="17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31" name="Freeform 787">
              <a:extLst>
                <a:ext uri="{FF2B5EF4-FFF2-40B4-BE49-F238E27FC236}">
                  <a16:creationId xmlns:a16="http://schemas.microsoft.com/office/drawing/2014/main" id="{5FC5CB43-229D-AFE3-925F-6920E2CD837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34125" y="4291013"/>
              <a:ext cx="185738" cy="131762"/>
            </a:xfrm>
            <a:custGeom>
              <a:avLst/>
              <a:gdLst>
                <a:gd name="T0" fmla="*/ 2147483647 w 117"/>
                <a:gd name="T1" fmla="*/ 0 h 83"/>
                <a:gd name="T2" fmla="*/ 2147483647 w 117"/>
                <a:gd name="T3" fmla="*/ 0 h 83"/>
                <a:gd name="T4" fmla="*/ 2147483647 w 117"/>
                <a:gd name="T5" fmla="*/ 0 h 83"/>
                <a:gd name="T6" fmla="*/ 2147483647 w 117"/>
                <a:gd name="T7" fmla="*/ 2147483647 h 83"/>
                <a:gd name="T8" fmla="*/ 2147483647 w 117"/>
                <a:gd name="T9" fmla="*/ 2147483647 h 83"/>
                <a:gd name="T10" fmla="*/ 2147483647 w 117"/>
                <a:gd name="T11" fmla="*/ 2147483647 h 83"/>
                <a:gd name="T12" fmla="*/ 2147483647 w 117"/>
                <a:gd name="T13" fmla="*/ 2147483647 h 83"/>
                <a:gd name="T14" fmla="*/ 0 w 117"/>
                <a:gd name="T15" fmla="*/ 2147483647 h 83"/>
                <a:gd name="T16" fmla="*/ 2147483647 w 117"/>
                <a:gd name="T17" fmla="*/ 2147483647 h 83"/>
                <a:gd name="T18" fmla="*/ 2147483647 w 117"/>
                <a:gd name="T19" fmla="*/ 2147483647 h 83"/>
                <a:gd name="T20" fmla="*/ 2147483647 w 117"/>
                <a:gd name="T21" fmla="*/ 2147483647 h 83"/>
                <a:gd name="T22" fmla="*/ 2147483647 w 117"/>
                <a:gd name="T23" fmla="*/ 2147483647 h 83"/>
                <a:gd name="T24" fmla="*/ 2147483647 w 117"/>
                <a:gd name="T25" fmla="*/ 2147483647 h 83"/>
                <a:gd name="T26" fmla="*/ 2147483647 w 117"/>
                <a:gd name="T27" fmla="*/ 2147483647 h 83"/>
                <a:gd name="T28" fmla="*/ 2147483647 w 117"/>
                <a:gd name="T29" fmla="*/ 2147483647 h 83"/>
                <a:gd name="T30" fmla="*/ 2147483647 w 117"/>
                <a:gd name="T31" fmla="*/ 2147483647 h 83"/>
                <a:gd name="T32" fmla="*/ 2147483647 w 117"/>
                <a:gd name="T33" fmla="*/ 2147483647 h 83"/>
                <a:gd name="T34" fmla="*/ 2147483647 w 117"/>
                <a:gd name="T35" fmla="*/ 2147483647 h 83"/>
                <a:gd name="T36" fmla="*/ 2147483647 w 117"/>
                <a:gd name="T37" fmla="*/ 2147483647 h 83"/>
                <a:gd name="T38" fmla="*/ 2147483647 w 117"/>
                <a:gd name="T39" fmla="*/ 2147483647 h 83"/>
                <a:gd name="T40" fmla="*/ 2147483647 w 117"/>
                <a:gd name="T41" fmla="*/ 2147483647 h 83"/>
                <a:gd name="T42" fmla="*/ 2147483647 w 117"/>
                <a:gd name="T43" fmla="*/ 2147483647 h 83"/>
                <a:gd name="T44" fmla="*/ 2147483647 w 117"/>
                <a:gd name="T45" fmla="*/ 2147483647 h 83"/>
                <a:gd name="T46" fmla="*/ 2147483647 w 117"/>
                <a:gd name="T47" fmla="*/ 2147483647 h 83"/>
                <a:gd name="T48" fmla="*/ 2147483647 w 117"/>
                <a:gd name="T49" fmla="*/ 2147483647 h 83"/>
                <a:gd name="T50" fmla="*/ 2147483647 w 117"/>
                <a:gd name="T51" fmla="*/ 2147483647 h 83"/>
                <a:gd name="T52" fmla="*/ 2147483647 w 117"/>
                <a:gd name="T53" fmla="*/ 2147483647 h 83"/>
                <a:gd name="T54" fmla="*/ 2147483647 w 117"/>
                <a:gd name="T55" fmla="*/ 2147483647 h 83"/>
                <a:gd name="T56" fmla="*/ 2147483647 w 117"/>
                <a:gd name="T57" fmla="*/ 2147483647 h 83"/>
                <a:gd name="T58" fmla="*/ 2147483647 w 117"/>
                <a:gd name="T59" fmla="*/ 2147483647 h 83"/>
                <a:gd name="T60" fmla="*/ 2147483647 w 117"/>
                <a:gd name="T61" fmla="*/ 2147483647 h 83"/>
                <a:gd name="T62" fmla="*/ 2147483647 w 117"/>
                <a:gd name="T63" fmla="*/ 2147483647 h 83"/>
                <a:gd name="T64" fmla="*/ 2147483647 w 117"/>
                <a:gd name="T65" fmla="*/ 2147483647 h 83"/>
                <a:gd name="T66" fmla="*/ 2147483647 w 117"/>
                <a:gd name="T67" fmla="*/ 0 h 83"/>
                <a:gd name="T68" fmla="*/ 2147483647 w 117"/>
                <a:gd name="T69" fmla="*/ 0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"/>
                <a:gd name="T106" fmla="*/ 0 h 83"/>
                <a:gd name="T107" fmla="*/ 117 w 117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" h="83">
                  <a:moveTo>
                    <a:pt x="38" y="0"/>
                  </a:move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4" y="45"/>
                  </a:lnTo>
                  <a:lnTo>
                    <a:pt x="15" y="26"/>
                  </a:lnTo>
                  <a:lnTo>
                    <a:pt x="26" y="22"/>
                  </a:lnTo>
                  <a:lnTo>
                    <a:pt x="34" y="19"/>
                  </a:lnTo>
                  <a:lnTo>
                    <a:pt x="42" y="19"/>
                  </a:lnTo>
                  <a:lnTo>
                    <a:pt x="76" y="30"/>
                  </a:lnTo>
                  <a:lnTo>
                    <a:pt x="95" y="38"/>
                  </a:lnTo>
                  <a:lnTo>
                    <a:pt x="106" y="41"/>
                  </a:lnTo>
                  <a:lnTo>
                    <a:pt x="102" y="56"/>
                  </a:lnTo>
                  <a:lnTo>
                    <a:pt x="98" y="75"/>
                  </a:lnTo>
                  <a:lnTo>
                    <a:pt x="102" y="79"/>
                  </a:lnTo>
                  <a:lnTo>
                    <a:pt x="106" y="83"/>
                  </a:lnTo>
                  <a:lnTo>
                    <a:pt x="106" y="79"/>
                  </a:lnTo>
                  <a:lnTo>
                    <a:pt x="114" y="60"/>
                  </a:lnTo>
                  <a:lnTo>
                    <a:pt x="117" y="41"/>
                  </a:lnTo>
                  <a:lnTo>
                    <a:pt x="114" y="34"/>
                  </a:lnTo>
                  <a:lnTo>
                    <a:pt x="98" y="22"/>
                  </a:lnTo>
                  <a:lnTo>
                    <a:pt x="64" y="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32" name="Freeform 788">
              <a:extLst>
                <a:ext uri="{FF2B5EF4-FFF2-40B4-BE49-F238E27FC236}">
                  <a16:creationId xmlns:a16="http://schemas.microsoft.com/office/drawing/2014/main" id="{FC3ECFA1-DAE3-3AD9-46D5-94607236593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76963" y="3792538"/>
              <a:ext cx="703263" cy="642937"/>
            </a:xfrm>
            <a:custGeom>
              <a:avLst/>
              <a:gdLst>
                <a:gd name="T0" fmla="*/ 2147483647 w 443"/>
                <a:gd name="T1" fmla="*/ 0 h 405"/>
                <a:gd name="T2" fmla="*/ 2147483647 w 443"/>
                <a:gd name="T3" fmla="*/ 2147483647 h 405"/>
                <a:gd name="T4" fmla="*/ 0 w 443"/>
                <a:gd name="T5" fmla="*/ 2147483647 h 405"/>
                <a:gd name="T6" fmla="*/ 2147483647 w 443"/>
                <a:gd name="T7" fmla="*/ 2147483647 h 405"/>
                <a:gd name="T8" fmla="*/ 2147483647 w 443"/>
                <a:gd name="T9" fmla="*/ 2147483647 h 405"/>
                <a:gd name="T10" fmla="*/ 2147483647 w 443"/>
                <a:gd name="T11" fmla="*/ 2147483647 h 405"/>
                <a:gd name="T12" fmla="*/ 2147483647 w 443"/>
                <a:gd name="T13" fmla="*/ 2147483647 h 405"/>
                <a:gd name="T14" fmla="*/ 2147483647 w 443"/>
                <a:gd name="T15" fmla="*/ 0 h 4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3"/>
                <a:gd name="T25" fmla="*/ 0 h 405"/>
                <a:gd name="T26" fmla="*/ 443 w 443"/>
                <a:gd name="T27" fmla="*/ 405 h 4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3" h="405">
                  <a:moveTo>
                    <a:pt x="98" y="0"/>
                  </a:moveTo>
                  <a:lnTo>
                    <a:pt x="72" y="30"/>
                  </a:lnTo>
                  <a:lnTo>
                    <a:pt x="0" y="288"/>
                  </a:lnTo>
                  <a:lnTo>
                    <a:pt x="325" y="397"/>
                  </a:lnTo>
                  <a:lnTo>
                    <a:pt x="356" y="405"/>
                  </a:lnTo>
                  <a:lnTo>
                    <a:pt x="443" y="148"/>
                  </a:lnTo>
                  <a:lnTo>
                    <a:pt x="431" y="11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33" name="Freeform 789">
              <a:extLst>
                <a:ext uri="{FF2B5EF4-FFF2-40B4-BE49-F238E27FC236}">
                  <a16:creationId xmlns:a16="http://schemas.microsoft.com/office/drawing/2014/main" id="{10FDE8F9-D031-13B2-363D-7101C01FC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19788" y="5311775"/>
              <a:ext cx="347663" cy="511175"/>
            </a:xfrm>
            <a:custGeom>
              <a:avLst/>
              <a:gdLst>
                <a:gd name="T0" fmla="*/ 2147483647 w 219"/>
                <a:gd name="T1" fmla="*/ 2147483647 h 322"/>
                <a:gd name="T2" fmla="*/ 2147483647 w 219"/>
                <a:gd name="T3" fmla="*/ 2147483647 h 322"/>
                <a:gd name="T4" fmla="*/ 2147483647 w 219"/>
                <a:gd name="T5" fmla="*/ 2147483647 h 322"/>
                <a:gd name="T6" fmla="*/ 2147483647 w 219"/>
                <a:gd name="T7" fmla="*/ 2147483647 h 322"/>
                <a:gd name="T8" fmla="*/ 2147483647 w 219"/>
                <a:gd name="T9" fmla="*/ 2147483647 h 322"/>
                <a:gd name="T10" fmla="*/ 2147483647 w 219"/>
                <a:gd name="T11" fmla="*/ 2147483647 h 322"/>
                <a:gd name="T12" fmla="*/ 2147483647 w 219"/>
                <a:gd name="T13" fmla="*/ 2147483647 h 322"/>
                <a:gd name="T14" fmla="*/ 2147483647 w 219"/>
                <a:gd name="T15" fmla="*/ 2147483647 h 322"/>
                <a:gd name="T16" fmla="*/ 2147483647 w 219"/>
                <a:gd name="T17" fmla="*/ 2147483647 h 322"/>
                <a:gd name="T18" fmla="*/ 2147483647 w 219"/>
                <a:gd name="T19" fmla="*/ 2147483647 h 322"/>
                <a:gd name="T20" fmla="*/ 2147483647 w 219"/>
                <a:gd name="T21" fmla="*/ 2147483647 h 322"/>
                <a:gd name="T22" fmla="*/ 2147483647 w 219"/>
                <a:gd name="T23" fmla="*/ 2147483647 h 322"/>
                <a:gd name="T24" fmla="*/ 2147483647 w 219"/>
                <a:gd name="T25" fmla="*/ 2147483647 h 322"/>
                <a:gd name="T26" fmla="*/ 2147483647 w 219"/>
                <a:gd name="T27" fmla="*/ 2147483647 h 322"/>
                <a:gd name="T28" fmla="*/ 2147483647 w 219"/>
                <a:gd name="T29" fmla="*/ 2147483647 h 322"/>
                <a:gd name="T30" fmla="*/ 2147483647 w 219"/>
                <a:gd name="T31" fmla="*/ 2147483647 h 322"/>
                <a:gd name="T32" fmla="*/ 2147483647 w 219"/>
                <a:gd name="T33" fmla="*/ 2147483647 h 322"/>
                <a:gd name="T34" fmla="*/ 2147483647 w 219"/>
                <a:gd name="T35" fmla="*/ 2147483647 h 322"/>
                <a:gd name="T36" fmla="*/ 2147483647 w 219"/>
                <a:gd name="T37" fmla="*/ 2147483647 h 322"/>
                <a:gd name="T38" fmla="*/ 2147483647 w 219"/>
                <a:gd name="T39" fmla="*/ 2147483647 h 322"/>
                <a:gd name="T40" fmla="*/ 2147483647 w 219"/>
                <a:gd name="T41" fmla="*/ 2147483647 h 322"/>
                <a:gd name="T42" fmla="*/ 2147483647 w 219"/>
                <a:gd name="T43" fmla="*/ 2147483647 h 322"/>
                <a:gd name="T44" fmla="*/ 2147483647 w 219"/>
                <a:gd name="T45" fmla="*/ 2147483647 h 322"/>
                <a:gd name="T46" fmla="*/ 2147483647 w 219"/>
                <a:gd name="T47" fmla="*/ 2147483647 h 322"/>
                <a:gd name="T48" fmla="*/ 2147483647 w 219"/>
                <a:gd name="T49" fmla="*/ 2147483647 h 322"/>
                <a:gd name="T50" fmla="*/ 2147483647 w 219"/>
                <a:gd name="T51" fmla="*/ 0 h 322"/>
                <a:gd name="T52" fmla="*/ 2147483647 w 219"/>
                <a:gd name="T53" fmla="*/ 2147483647 h 322"/>
                <a:gd name="T54" fmla="*/ 2147483647 w 219"/>
                <a:gd name="T55" fmla="*/ 2147483647 h 322"/>
                <a:gd name="T56" fmla="*/ 2147483647 w 219"/>
                <a:gd name="T57" fmla="*/ 2147483647 h 322"/>
                <a:gd name="T58" fmla="*/ 2147483647 w 219"/>
                <a:gd name="T59" fmla="*/ 2147483647 h 322"/>
                <a:gd name="T60" fmla="*/ 2147483647 w 219"/>
                <a:gd name="T61" fmla="*/ 2147483647 h 322"/>
                <a:gd name="T62" fmla="*/ 2147483647 w 219"/>
                <a:gd name="T63" fmla="*/ 2147483647 h 322"/>
                <a:gd name="T64" fmla="*/ 2147483647 w 219"/>
                <a:gd name="T65" fmla="*/ 2147483647 h 322"/>
                <a:gd name="T66" fmla="*/ 2147483647 w 219"/>
                <a:gd name="T67" fmla="*/ 2147483647 h 3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9"/>
                <a:gd name="T103" fmla="*/ 0 h 322"/>
                <a:gd name="T104" fmla="*/ 219 w 219"/>
                <a:gd name="T105" fmla="*/ 322 h 3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9" h="322">
                  <a:moveTo>
                    <a:pt x="23" y="57"/>
                  </a:moveTo>
                  <a:lnTo>
                    <a:pt x="23" y="57"/>
                  </a:lnTo>
                  <a:lnTo>
                    <a:pt x="19" y="76"/>
                  </a:lnTo>
                  <a:lnTo>
                    <a:pt x="11" y="98"/>
                  </a:lnTo>
                  <a:lnTo>
                    <a:pt x="11" y="114"/>
                  </a:lnTo>
                  <a:lnTo>
                    <a:pt x="7" y="117"/>
                  </a:lnTo>
                  <a:lnTo>
                    <a:pt x="15" y="132"/>
                  </a:lnTo>
                  <a:lnTo>
                    <a:pt x="0" y="166"/>
                  </a:lnTo>
                  <a:lnTo>
                    <a:pt x="4" y="170"/>
                  </a:lnTo>
                  <a:lnTo>
                    <a:pt x="23" y="178"/>
                  </a:lnTo>
                  <a:lnTo>
                    <a:pt x="19" y="193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8"/>
                  </a:lnTo>
                  <a:lnTo>
                    <a:pt x="26" y="212"/>
                  </a:lnTo>
                  <a:lnTo>
                    <a:pt x="30" y="219"/>
                  </a:lnTo>
                  <a:lnTo>
                    <a:pt x="30" y="223"/>
                  </a:lnTo>
                  <a:lnTo>
                    <a:pt x="26" y="235"/>
                  </a:lnTo>
                  <a:lnTo>
                    <a:pt x="26" y="246"/>
                  </a:lnTo>
                  <a:lnTo>
                    <a:pt x="26" y="250"/>
                  </a:lnTo>
                  <a:lnTo>
                    <a:pt x="34" y="257"/>
                  </a:lnTo>
                  <a:lnTo>
                    <a:pt x="49" y="261"/>
                  </a:lnTo>
                  <a:lnTo>
                    <a:pt x="64" y="257"/>
                  </a:lnTo>
                  <a:lnTo>
                    <a:pt x="79" y="257"/>
                  </a:lnTo>
                  <a:lnTo>
                    <a:pt x="87" y="261"/>
                  </a:lnTo>
                  <a:lnTo>
                    <a:pt x="102" y="303"/>
                  </a:lnTo>
                  <a:lnTo>
                    <a:pt x="91" y="310"/>
                  </a:lnTo>
                  <a:lnTo>
                    <a:pt x="79" y="322"/>
                  </a:lnTo>
                  <a:lnTo>
                    <a:pt x="201" y="250"/>
                  </a:lnTo>
                  <a:lnTo>
                    <a:pt x="193" y="219"/>
                  </a:lnTo>
                  <a:lnTo>
                    <a:pt x="208" y="208"/>
                  </a:lnTo>
                  <a:lnTo>
                    <a:pt x="212" y="163"/>
                  </a:lnTo>
                  <a:lnTo>
                    <a:pt x="219" y="110"/>
                  </a:lnTo>
                  <a:lnTo>
                    <a:pt x="219" y="83"/>
                  </a:lnTo>
                  <a:lnTo>
                    <a:pt x="216" y="61"/>
                  </a:lnTo>
                  <a:lnTo>
                    <a:pt x="208" y="42"/>
                  </a:lnTo>
                  <a:lnTo>
                    <a:pt x="193" y="26"/>
                  </a:lnTo>
                  <a:lnTo>
                    <a:pt x="174" y="15"/>
                  </a:lnTo>
                  <a:lnTo>
                    <a:pt x="159" y="8"/>
                  </a:lnTo>
                  <a:lnTo>
                    <a:pt x="129" y="0"/>
                  </a:lnTo>
                  <a:lnTo>
                    <a:pt x="117" y="0"/>
                  </a:lnTo>
                  <a:lnTo>
                    <a:pt x="98" y="4"/>
                  </a:lnTo>
                  <a:lnTo>
                    <a:pt x="83" y="8"/>
                  </a:lnTo>
                  <a:lnTo>
                    <a:pt x="64" y="8"/>
                  </a:lnTo>
                  <a:lnTo>
                    <a:pt x="45" y="11"/>
                  </a:lnTo>
                  <a:lnTo>
                    <a:pt x="30" y="15"/>
                  </a:lnTo>
                  <a:lnTo>
                    <a:pt x="19" y="19"/>
                  </a:lnTo>
                  <a:lnTo>
                    <a:pt x="11" y="30"/>
                  </a:lnTo>
                  <a:lnTo>
                    <a:pt x="11" y="38"/>
                  </a:lnTo>
                  <a:lnTo>
                    <a:pt x="11" y="45"/>
                  </a:lnTo>
                  <a:lnTo>
                    <a:pt x="15" y="53"/>
                  </a:lnTo>
                  <a:lnTo>
                    <a:pt x="19" y="57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BC72-ADBC-44BA-832A-0AC9FC88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97" y="247628"/>
            <a:ext cx="6992472" cy="411163"/>
          </a:xfrm>
        </p:spPr>
        <p:txBody>
          <a:bodyPr>
            <a:noAutofit/>
          </a:bodyPr>
          <a:lstStyle/>
          <a:p>
            <a:r>
              <a:rPr lang="en-GB" dirty="0"/>
              <a:t>Self assessment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34D0EF8-97C7-4A77-A54E-603686705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647063"/>
              </p:ext>
            </p:extLst>
          </p:nvPr>
        </p:nvGraphicFramePr>
        <p:xfrm>
          <a:off x="404755" y="970927"/>
          <a:ext cx="11036964" cy="558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924">
                  <a:extLst>
                    <a:ext uri="{9D8B030D-6E8A-4147-A177-3AD203B41FA5}">
                      <a16:colId xmlns:a16="http://schemas.microsoft.com/office/drawing/2014/main" val="1699968150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502302461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1187560584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2272067502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2078316530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4286117546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3031820513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1453337446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1338587745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2401452788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lang="en-GB" sz="1100" dirty="0"/>
                        <a:t>Commercial Readiness Leve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</a:t>
                      </a:r>
                    </a:p>
                    <a:p>
                      <a:r>
                        <a:rPr lang="en-GB" sz="1100" dirty="0"/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2</a:t>
                      </a:r>
                    </a:p>
                    <a:p>
                      <a:r>
                        <a:rPr lang="en-GB" sz="1100" dirty="0"/>
                        <a:t>Seed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3a</a:t>
                      </a:r>
                    </a:p>
                    <a:p>
                      <a:r>
                        <a:rPr lang="en-GB" sz="1100" dirty="0"/>
                        <a:t>Resource &amp;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3b</a:t>
                      </a:r>
                    </a:p>
                    <a:p>
                      <a:r>
                        <a:rPr lang="en-GB" sz="1100" dirty="0"/>
                        <a:t>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3c</a:t>
                      </a:r>
                    </a:p>
                    <a:p>
                      <a:r>
                        <a:rPr lang="en-GB" sz="11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3d</a:t>
                      </a:r>
                    </a:p>
                    <a:p>
                      <a:r>
                        <a:rPr lang="en-GB" sz="1100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4a</a:t>
                      </a:r>
                    </a:p>
                    <a:p>
                      <a:r>
                        <a:rPr lang="en-GB" sz="1100" dirty="0"/>
                        <a:t>Market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4b</a:t>
                      </a:r>
                    </a:p>
                    <a:p>
                      <a:r>
                        <a:rPr lang="en-GB" sz="1100" dirty="0"/>
                        <a:t>Proven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4c</a:t>
                      </a:r>
                    </a:p>
                    <a:p>
                      <a:r>
                        <a:rPr lang="en-GB" sz="1100" dirty="0"/>
                        <a:t>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21602"/>
                  </a:ext>
                </a:extLst>
              </a:tr>
              <a:tr h="608227">
                <a:tc>
                  <a:txBody>
                    <a:bodyPr/>
                    <a:lstStyle/>
                    <a:p>
                      <a:r>
                        <a:rPr lang="en-GB" sz="1100" dirty="0"/>
                        <a:t>Market 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Idea &amp; basic market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Market research &amp;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CVP &amp; route to mkt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Detail on chosen 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Detailed competitor 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Pricing refinement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Customer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Use feedback to create MK2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International/other segment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81941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GB" sz="1100" dirty="0"/>
                        <a:t>Business Dev &amp;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Lead gen for trials</a:t>
                      </a:r>
                    </a:p>
                    <a:p>
                      <a:r>
                        <a:rPr lang="en-GB" sz="1100" dirty="0"/>
                        <a:t>Engage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Select channel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err="1"/>
                        <a:t>Distrib</a:t>
                      </a:r>
                      <a:r>
                        <a:rPr lang="en-GB" sz="1100" dirty="0"/>
                        <a:t> agreements</a:t>
                      </a:r>
                    </a:p>
                    <a:p>
                      <a:r>
                        <a:rPr lang="en-GB" sz="1100" dirty="0"/>
                        <a:t>Full trials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International/New Segment plans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046532"/>
                  </a:ext>
                </a:extLst>
              </a:tr>
              <a:tr h="476004">
                <a:tc>
                  <a:txBody>
                    <a:bodyPr/>
                    <a:lstStyle/>
                    <a:p>
                      <a:r>
                        <a:rPr lang="en-GB" sz="1100" dirty="0"/>
                        <a:t>Strategy &amp;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First business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Synthesise all work streams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Synthesise all work streams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Synthesise all work streams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Second business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Budgeting/Regular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Growth strategy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45634"/>
                  </a:ext>
                </a:extLst>
              </a:tr>
              <a:tr h="445459">
                <a:tc>
                  <a:txBody>
                    <a:bodyPr/>
                    <a:lstStyle/>
                    <a:p>
                      <a:r>
                        <a:rPr lang="en-GB" sz="1100" dirty="0"/>
                        <a:t>Technology (TRL)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4/5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8/9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180667"/>
                  </a:ext>
                </a:extLst>
              </a:tr>
              <a:tr h="476004">
                <a:tc>
                  <a:txBody>
                    <a:bodyPr/>
                    <a:lstStyle/>
                    <a:p>
                      <a:r>
                        <a:rPr lang="en-GB" sz="1100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Preliminary filing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Investigate other IP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Freedom to operate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365043"/>
                  </a:ext>
                </a:extLst>
              </a:tr>
              <a:tr h="608227">
                <a:tc>
                  <a:txBody>
                    <a:bodyPr/>
                    <a:lstStyle/>
                    <a:p>
                      <a:r>
                        <a:rPr lang="en-GB" sz="1100" dirty="0"/>
                        <a:t>Product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Concept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Prod </a:t>
                      </a:r>
                      <a:r>
                        <a:rPr lang="en-GB" sz="1100" dirty="0" err="1"/>
                        <a:t>Req’s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First prototype in line with mkt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Improved prototype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Preliminary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Full trials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First commercial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Refined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New products for other segments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786883"/>
                  </a:ext>
                </a:extLst>
              </a:tr>
              <a:tr h="445459">
                <a:tc>
                  <a:txBody>
                    <a:bodyPr/>
                    <a:lstStyle/>
                    <a:p>
                      <a:r>
                        <a:rPr lang="en-GB" sz="1100" dirty="0"/>
                        <a:t>Supply 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Engage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First 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Rework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Operate 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Grow volumes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New  SC for scale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634898"/>
                  </a:ext>
                </a:extLst>
              </a:tr>
              <a:tr h="445459">
                <a:tc>
                  <a:txBody>
                    <a:bodyPr/>
                    <a:lstStyle/>
                    <a:p>
                      <a:r>
                        <a:rPr lang="en-GB" sz="1100" dirty="0"/>
                        <a:t>Team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Innovator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Innovator &amp; PT/FT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Small FT team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Larger FT team (sales)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Marketing &amp; Sales hires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Full company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Expansion team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37337"/>
                  </a:ext>
                </a:extLst>
              </a:tr>
              <a:tr h="608227">
                <a:tc>
                  <a:txBody>
                    <a:bodyPr/>
                    <a:lstStyle/>
                    <a:p>
                      <a:r>
                        <a:rPr lang="en-GB" sz="1100" dirty="0"/>
                        <a:t>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Angel, grant, crowd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Angel, grant, crowd</a:t>
                      </a:r>
                    </a:p>
                    <a:p>
                      <a:r>
                        <a:rPr lang="en-GB" sz="1100" dirty="0"/>
                        <a:t>(Fund raising)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Grant, 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Grant, Private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Grant, 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Grant ,VC,  Private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(Fund raising)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VC, Private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Bank, VC, 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Market, Bank, VC, 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89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07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BC72-ADBC-44BA-832A-0AC9FC88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36" y="505947"/>
            <a:ext cx="9844089" cy="411163"/>
          </a:xfrm>
        </p:spPr>
        <p:txBody>
          <a:bodyPr>
            <a:noAutofit/>
          </a:bodyPr>
          <a:lstStyle/>
          <a:p>
            <a:r>
              <a:rPr lang="en-GB" sz="3200" dirty="0"/>
              <a:t>Example – how you might build up a team – what will be the right sequence for you? Not everyone has to be full-time from day 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34D0EF8-97C7-4A77-A54E-603686705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247428"/>
              </p:ext>
            </p:extLst>
          </p:nvPr>
        </p:nvGraphicFramePr>
        <p:xfrm>
          <a:off x="543338" y="1563757"/>
          <a:ext cx="10712853" cy="5139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755">
                  <a:extLst>
                    <a:ext uri="{9D8B030D-6E8A-4147-A177-3AD203B41FA5}">
                      <a16:colId xmlns:a16="http://schemas.microsoft.com/office/drawing/2014/main" val="1699968150"/>
                    </a:ext>
                  </a:extLst>
                </a:gridCol>
                <a:gridCol w="1039122">
                  <a:extLst>
                    <a:ext uri="{9D8B030D-6E8A-4147-A177-3AD203B41FA5}">
                      <a16:colId xmlns:a16="http://schemas.microsoft.com/office/drawing/2014/main" val="502302461"/>
                    </a:ext>
                  </a:extLst>
                </a:gridCol>
                <a:gridCol w="1039122">
                  <a:extLst>
                    <a:ext uri="{9D8B030D-6E8A-4147-A177-3AD203B41FA5}">
                      <a16:colId xmlns:a16="http://schemas.microsoft.com/office/drawing/2014/main" val="1187560584"/>
                    </a:ext>
                  </a:extLst>
                </a:gridCol>
                <a:gridCol w="1039122">
                  <a:extLst>
                    <a:ext uri="{9D8B030D-6E8A-4147-A177-3AD203B41FA5}">
                      <a16:colId xmlns:a16="http://schemas.microsoft.com/office/drawing/2014/main" val="2272067502"/>
                    </a:ext>
                  </a:extLst>
                </a:gridCol>
                <a:gridCol w="1039122">
                  <a:extLst>
                    <a:ext uri="{9D8B030D-6E8A-4147-A177-3AD203B41FA5}">
                      <a16:colId xmlns:a16="http://schemas.microsoft.com/office/drawing/2014/main" val="2078316530"/>
                    </a:ext>
                  </a:extLst>
                </a:gridCol>
                <a:gridCol w="1039122">
                  <a:extLst>
                    <a:ext uri="{9D8B030D-6E8A-4147-A177-3AD203B41FA5}">
                      <a16:colId xmlns:a16="http://schemas.microsoft.com/office/drawing/2014/main" val="4286117546"/>
                    </a:ext>
                  </a:extLst>
                </a:gridCol>
                <a:gridCol w="1039122">
                  <a:extLst>
                    <a:ext uri="{9D8B030D-6E8A-4147-A177-3AD203B41FA5}">
                      <a16:colId xmlns:a16="http://schemas.microsoft.com/office/drawing/2014/main" val="3031820513"/>
                    </a:ext>
                  </a:extLst>
                </a:gridCol>
                <a:gridCol w="1039122">
                  <a:extLst>
                    <a:ext uri="{9D8B030D-6E8A-4147-A177-3AD203B41FA5}">
                      <a16:colId xmlns:a16="http://schemas.microsoft.com/office/drawing/2014/main" val="1453337446"/>
                    </a:ext>
                  </a:extLst>
                </a:gridCol>
                <a:gridCol w="1039122">
                  <a:extLst>
                    <a:ext uri="{9D8B030D-6E8A-4147-A177-3AD203B41FA5}">
                      <a16:colId xmlns:a16="http://schemas.microsoft.com/office/drawing/2014/main" val="1338587745"/>
                    </a:ext>
                  </a:extLst>
                </a:gridCol>
                <a:gridCol w="1039122">
                  <a:extLst>
                    <a:ext uri="{9D8B030D-6E8A-4147-A177-3AD203B41FA5}">
                      <a16:colId xmlns:a16="http://schemas.microsoft.com/office/drawing/2014/main" val="2401452788"/>
                    </a:ext>
                  </a:extLst>
                </a:gridCol>
              </a:tblGrid>
              <a:tr h="567918">
                <a:tc>
                  <a:txBody>
                    <a:bodyPr/>
                    <a:lstStyle/>
                    <a:p>
                      <a:r>
                        <a:rPr lang="en-GB" sz="1100" dirty="0"/>
                        <a:t>CRL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</a:t>
                      </a:r>
                    </a:p>
                    <a:p>
                      <a:r>
                        <a:rPr lang="en-GB" sz="1100" dirty="0"/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2</a:t>
                      </a:r>
                    </a:p>
                    <a:p>
                      <a:r>
                        <a:rPr lang="en-GB" sz="1100" dirty="0"/>
                        <a:t>Seed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3a</a:t>
                      </a:r>
                    </a:p>
                    <a:p>
                      <a:r>
                        <a:rPr lang="en-GB" sz="1100" dirty="0"/>
                        <a:t>Resource &amp;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3b</a:t>
                      </a:r>
                    </a:p>
                    <a:p>
                      <a:r>
                        <a:rPr lang="en-GB" sz="1100" dirty="0"/>
                        <a:t>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3c</a:t>
                      </a:r>
                    </a:p>
                    <a:p>
                      <a:r>
                        <a:rPr lang="en-GB" sz="11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3d</a:t>
                      </a:r>
                    </a:p>
                    <a:p>
                      <a:r>
                        <a:rPr lang="en-GB" sz="1100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4a</a:t>
                      </a:r>
                    </a:p>
                    <a:p>
                      <a:r>
                        <a:rPr lang="en-GB" sz="1100" dirty="0"/>
                        <a:t>Market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4b</a:t>
                      </a:r>
                    </a:p>
                    <a:p>
                      <a:r>
                        <a:rPr lang="en-GB" sz="1100" dirty="0"/>
                        <a:t>Proven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4c</a:t>
                      </a:r>
                    </a:p>
                    <a:p>
                      <a:r>
                        <a:rPr lang="en-GB" sz="1100" dirty="0"/>
                        <a:t>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21602"/>
                  </a:ext>
                </a:extLst>
              </a:tr>
              <a:tr h="581168">
                <a:tc>
                  <a:txBody>
                    <a:bodyPr/>
                    <a:lstStyle/>
                    <a:p>
                      <a:r>
                        <a:rPr lang="en-GB" sz="1100" dirty="0"/>
                        <a:t>Chief technologist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b="1" dirty="0"/>
                        <a:t>x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50819414"/>
                  </a:ext>
                </a:extLst>
              </a:tr>
              <a:tr h="614860">
                <a:tc>
                  <a:txBody>
                    <a:bodyPr/>
                    <a:lstStyle/>
                    <a:p>
                      <a:r>
                        <a:rPr lang="en-GB" sz="1100" dirty="0"/>
                        <a:t>Finance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900" b="1" dirty="0"/>
                        <a:t>x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08046532"/>
                  </a:ext>
                </a:extLst>
              </a:tr>
              <a:tr h="454828">
                <a:tc>
                  <a:txBody>
                    <a:bodyPr/>
                    <a:lstStyle/>
                    <a:p>
                      <a:r>
                        <a:rPr lang="en-GB" sz="1100" dirty="0"/>
                        <a:t>Sales/partnering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900" b="1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900" b="1" dirty="0"/>
                        <a:t>X (PT)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900" b="1" dirty="0"/>
                        <a:t>X (FT)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452945634"/>
                  </a:ext>
                </a:extLst>
              </a:tr>
              <a:tr h="425642">
                <a:tc>
                  <a:txBody>
                    <a:bodyPr/>
                    <a:lstStyle/>
                    <a:p>
                      <a:r>
                        <a:rPr lang="en-GB" sz="1100" dirty="0"/>
                        <a:t>Product engineer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900" b="1" dirty="0"/>
                        <a:t>X </a:t>
                      </a:r>
                      <a:r>
                        <a:rPr lang="en-GB" sz="1200" b="1" dirty="0"/>
                        <a:t>(contract)</a:t>
                      </a:r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900" b="1" dirty="0"/>
                        <a:t>X (PT)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900" b="1" dirty="0"/>
                        <a:t>X (FT)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7180667"/>
                  </a:ext>
                </a:extLst>
              </a:tr>
              <a:tr h="454828">
                <a:tc>
                  <a:txBody>
                    <a:bodyPr/>
                    <a:lstStyle/>
                    <a:p>
                      <a:r>
                        <a:rPr lang="en-GB" sz="1100" dirty="0"/>
                        <a:t>Marketeer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900" b="1" dirty="0"/>
                        <a:t>x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70365043"/>
                  </a:ext>
                </a:extLst>
              </a:tr>
              <a:tr h="581168">
                <a:tc>
                  <a:txBody>
                    <a:bodyPr/>
                    <a:lstStyle/>
                    <a:p>
                      <a:r>
                        <a:rPr lang="en-GB" sz="1100" dirty="0"/>
                        <a:t>Chief Executive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900" b="1" dirty="0"/>
                        <a:t>x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900" b="1" dirty="0"/>
                        <a:t>X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4786883"/>
                  </a:ext>
                </a:extLst>
              </a:tr>
              <a:tr h="425642">
                <a:tc>
                  <a:txBody>
                    <a:bodyPr/>
                    <a:lstStyle/>
                    <a:p>
                      <a:r>
                        <a:rPr lang="en-GB" sz="1100" dirty="0"/>
                        <a:t>Supply chain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900" b="1" dirty="0"/>
                        <a:t>x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856634898"/>
                  </a:ext>
                </a:extLst>
              </a:tr>
              <a:tr h="42564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Chair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37337"/>
                  </a:ext>
                </a:extLst>
              </a:tr>
              <a:tr h="581168">
                <a:tc>
                  <a:txBody>
                    <a:bodyPr/>
                    <a:lstStyle/>
                    <a:p>
                      <a:r>
                        <a:rPr lang="en-GB" sz="1100" dirty="0"/>
                        <a:t>Non-exec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GB" sz="19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95898991"/>
                  </a:ext>
                </a:extLst>
              </a:tr>
            </a:tbl>
          </a:graphicData>
        </a:graphic>
      </p:graphicFrame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AEB4196-9C86-36CB-7EC0-1450F68A2844}"/>
              </a:ext>
            </a:extLst>
          </p:cNvPr>
          <p:cNvSpPr/>
          <p:nvPr/>
        </p:nvSpPr>
        <p:spPr>
          <a:xfrm>
            <a:off x="8946416" y="2283703"/>
            <a:ext cx="1934485" cy="1520936"/>
          </a:xfrm>
          <a:prstGeom prst="wedgeRectCallout">
            <a:avLst>
              <a:gd name="adj1" fmla="val -88054"/>
              <a:gd name="adj2" fmla="val -635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For larger businesses – replace this scale with time or revenue</a:t>
            </a:r>
          </a:p>
        </p:txBody>
      </p:sp>
    </p:spTree>
    <p:extLst>
      <p:ext uri="{BB962C8B-B14F-4D97-AF65-F5344CB8AC3E}">
        <p14:creationId xmlns:p14="http://schemas.microsoft.com/office/powerpoint/2010/main" val="270936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BC72-ADBC-44BA-832A-0AC9FC88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55" y="274639"/>
            <a:ext cx="6992472" cy="411163"/>
          </a:xfrm>
        </p:spPr>
        <p:txBody>
          <a:bodyPr>
            <a:normAutofit fontScale="90000"/>
          </a:bodyPr>
          <a:lstStyle/>
          <a:p>
            <a:r>
              <a:rPr lang="en-GB" dirty="0"/>
              <a:t>Building our team - tool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34D0EF8-97C7-4A77-A54E-6036867055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4755" y="954647"/>
          <a:ext cx="11036964" cy="5350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924">
                  <a:extLst>
                    <a:ext uri="{9D8B030D-6E8A-4147-A177-3AD203B41FA5}">
                      <a16:colId xmlns:a16="http://schemas.microsoft.com/office/drawing/2014/main" val="1699968150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502302461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1187560584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2272067502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2078316530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4286117546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3031820513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1453337446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1338587745"/>
                    </a:ext>
                  </a:extLst>
                </a:gridCol>
                <a:gridCol w="1070560">
                  <a:extLst>
                    <a:ext uri="{9D8B030D-6E8A-4147-A177-3AD203B41FA5}">
                      <a16:colId xmlns:a16="http://schemas.microsoft.com/office/drawing/2014/main" val="2401452788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lang="en-GB" sz="1100" dirty="0"/>
                        <a:t>CRL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</a:t>
                      </a:r>
                    </a:p>
                    <a:p>
                      <a:r>
                        <a:rPr lang="en-GB" sz="1100" dirty="0"/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2</a:t>
                      </a:r>
                    </a:p>
                    <a:p>
                      <a:r>
                        <a:rPr lang="en-GB" sz="1100" dirty="0"/>
                        <a:t>Seed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3a</a:t>
                      </a:r>
                    </a:p>
                    <a:p>
                      <a:r>
                        <a:rPr lang="en-GB" sz="1100" dirty="0"/>
                        <a:t>Resource &amp;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3b</a:t>
                      </a:r>
                    </a:p>
                    <a:p>
                      <a:r>
                        <a:rPr lang="en-GB" sz="1100" dirty="0"/>
                        <a:t>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3c</a:t>
                      </a:r>
                    </a:p>
                    <a:p>
                      <a:r>
                        <a:rPr lang="en-GB" sz="11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3d</a:t>
                      </a:r>
                    </a:p>
                    <a:p>
                      <a:r>
                        <a:rPr lang="en-GB" sz="1100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4a</a:t>
                      </a:r>
                    </a:p>
                    <a:p>
                      <a:r>
                        <a:rPr lang="en-GB" sz="1100" dirty="0"/>
                        <a:t>Market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4b</a:t>
                      </a:r>
                    </a:p>
                    <a:p>
                      <a:r>
                        <a:rPr lang="en-GB" sz="1100" dirty="0"/>
                        <a:t>Proven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4c</a:t>
                      </a:r>
                    </a:p>
                    <a:p>
                      <a:r>
                        <a:rPr lang="en-GB" sz="1100" dirty="0"/>
                        <a:t>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21602"/>
                  </a:ext>
                </a:extLst>
              </a:tr>
              <a:tr h="608227">
                <a:tc>
                  <a:txBody>
                    <a:bodyPr/>
                    <a:lstStyle/>
                    <a:p>
                      <a:r>
                        <a:rPr lang="en-GB" sz="1100" dirty="0"/>
                        <a:t>Chief technologist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819414"/>
                  </a:ext>
                </a:extLst>
              </a:tr>
              <a:tr h="643487">
                <a:tc>
                  <a:txBody>
                    <a:bodyPr/>
                    <a:lstStyle/>
                    <a:p>
                      <a:r>
                        <a:rPr lang="en-GB" sz="1100" dirty="0"/>
                        <a:t>Finance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046532"/>
                  </a:ext>
                </a:extLst>
              </a:tr>
              <a:tr h="476004">
                <a:tc>
                  <a:txBody>
                    <a:bodyPr/>
                    <a:lstStyle/>
                    <a:p>
                      <a:r>
                        <a:rPr lang="en-GB" sz="1100" dirty="0"/>
                        <a:t>Sales/partnering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45634"/>
                  </a:ext>
                </a:extLst>
              </a:tr>
              <a:tr h="445459">
                <a:tc>
                  <a:txBody>
                    <a:bodyPr/>
                    <a:lstStyle/>
                    <a:p>
                      <a:r>
                        <a:rPr lang="en-GB" sz="1100" dirty="0"/>
                        <a:t>Product engineer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180667"/>
                  </a:ext>
                </a:extLst>
              </a:tr>
              <a:tr h="476004">
                <a:tc>
                  <a:txBody>
                    <a:bodyPr/>
                    <a:lstStyle/>
                    <a:p>
                      <a:r>
                        <a:rPr lang="en-GB" sz="1100" dirty="0"/>
                        <a:t>Marketeer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365043"/>
                  </a:ext>
                </a:extLst>
              </a:tr>
              <a:tr h="608227">
                <a:tc>
                  <a:txBody>
                    <a:bodyPr/>
                    <a:lstStyle/>
                    <a:p>
                      <a:r>
                        <a:rPr lang="en-GB" sz="1100" dirty="0"/>
                        <a:t>Chief Executive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786883"/>
                  </a:ext>
                </a:extLst>
              </a:tr>
              <a:tr h="445459">
                <a:tc>
                  <a:txBody>
                    <a:bodyPr/>
                    <a:lstStyle/>
                    <a:p>
                      <a:r>
                        <a:rPr lang="en-GB" sz="1100" dirty="0"/>
                        <a:t>Supply chain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634898"/>
                  </a:ext>
                </a:extLst>
              </a:tr>
              <a:tr h="445459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Chair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37337"/>
                  </a:ext>
                </a:extLst>
              </a:tr>
              <a:tr h="608227">
                <a:tc>
                  <a:txBody>
                    <a:bodyPr/>
                    <a:lstStyle/>
                    <a:p>
                      <a:r>
                        <a:rPr lang="en-GB" sz="1100" dirty="0"/>
                        <a:t>Non-exec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89899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DF72247-2256-4DFD-B5D2-C59F24784B2D}"/>
              </a:ext>
            </a:extLst>
          </p:cNvPr>
          <p:cNvSpPr/>
          <p:nvPr/>
        </p:nvSpPr>
        <p:spPr>
          <a:xfrm>
            <a:off x="3420672" y="63173"/>
            <a:ext cx="6717939" cy="8055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/>
              <a:t>Useful starting points for team build up: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200" dirty="0"/>
              <a:t>What is the set of people and skills needed at our next funding point (and the one after that)?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200" dirty="0"/>
              <a:t>Given our current team what is the next role we need?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200" dirty="0"/>
              <a:t>Which roles can start part-time and then become full time?</a:t>
            </a:r>
          </a:p>
        </p:txBody>
      </p:sp>
    </p:spTree>
    <p:extLst>
      <p:ext uri="{BB962C8B-B14F-4D97-AF65-F5344CB8AC3E}">
        <p14:creationId xmlns:p14="http://schemas.microsoft.com/office/powerpoint/2010/main" val="308226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DAD7-1DC3-9E25-4076-DAFE8978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8" y="136525"/>
            <a:ext cx="10515600" cy="1325563"/>
          </a:xfrm>
        </p:spPr>
        <p:txBody>
          <a:bodyPr/>
          <a:lstStyle/>
          <a:p>
            <a:r>
              <a:rPr lang="en-GB" dirty="0"/>
              <a:t>Tackling growing pains – areas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EA48-9640-5918-C0EE-3CF2114FF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8" y="1462088"/>
            <a:ext cx="10515600" cy="4351338"/>
          </a:xfrm>
        </p:spPr>
        <p:txBody>
          <a:bodyPr>
            <a:noAutofit/>
          </a:bodyPr>
          <a:lstStyle/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Build processes – delegation is not a process (as it will come back to you) over time you will need:</a:t>
            </a:r>
          </a:p>
          <a:p>
            <a:pPr marL="1066773" lvl="1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Sales order handling/ Customer Service</a:t>
            </a:r>
          </a:p>
          <a:p>
            <a:pPr marL="1066773" lvl="1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Delivery, installation and maintenance</a:t>
            </a:r>
          </a:p>
          <a:p>
            <a:pPr marL="1066773" lvl="1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Order to cash</a:t>
            </a:r>
          </a:p>
          <a:p>
            <a:pPr marL="1066773" lvl="1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Hiring and review</a:t>
            </a:r>
          </a:p>
          <a:p>
            <a:pPr marL="1066773" lvl="1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Work force planning (schedules, timetables etc)</a:t>
            </a:r>
          </a:p>
          <a:p>
            <a:pPr marL="1066773" lvl="1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HR basics (payroll, holidays, sick leave)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Plan for specialisation</a:t>
            </a:r>
          </a:p>
          <a:p>
            <a:pPr marL="1066773" lvl="1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Smaller businesses have to have generalists</a:t>
            </a:r>
          </a:p>
          <a:p>
            <a:pPr marL="1066773" lvl="1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Bigger businesses can’t run with only generalists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Collect information digitally – boring, painstaking but crucial</a:t>
            </a:r>
          </a:p>
          <a:p>
            <a:pPr marL="1066773" lvl="1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Start in the cloud</a:t>
            </a:r>
          </a:p>
          <a:p>
            <a:pPr marL="1066773" lvl="1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Customer info and order management</a:t>
            </a:r>
          </a:p>
          <a:p>
            <a:pPr marL="1066773" lvl="1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Purchases</a:t>
            </a:r>
          </a:p>
          <a:p>
            <a:pPr marL="1066773" lvl="1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etc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Deliberately build the sort of ways or working and culture you want</a:t>
            </a:r>
          </a:p>
          <a:p>
            <a:pPr marL="1066773" lvl="1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It won’t happen automatically for newcomers (</a:t>
            </a:r>
            <a:r>
              <a:rPr lang="en-GB" sz="1800" dirty="0" err="1"/>
              <a:t>esp</a:t>
            </a:r>
            <a:r>
              <a:rPr lang="en-GB" sz="1800" dirty="0"/>
              <a:t> if they have worked elsewhere)</a:t>
            </a:r>
          </a:p>
          <a:p>
            <a:pPr marL="1066773" lvl="1" indent="-380990"/>
            <a:endParaRPr lang="en-GB" sz="1600" dirty="0"/>
          </a:p>
          <a:p>
            <a:pPr marL="1066773" lvl="1" indent="-380990"/>
            <a:endParaRPr lang="en-GB" sz="1600" dirty="0"/>
          </a:p>
          <a:p>
            <a:pPr marL="380990" indent="-380990"/>
            <a:endParaRPr lang="en-GB" sz="1600" dirty="0"/>
          </a:p>
          <a:p>
            <a:pPr marL="380990" indent="-380990"/>
            <a:endParaRPr lang="en-GB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E8071-F17E-E472-0833-30B44D69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8FF4E-F0CA-10D6-2505-00A663DB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F729-6524-4034-9658-15EF343757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2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7C12-D44E-44A8-AA5B-203AEBC8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" y="136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Hiring people full-time is only one way to access the skills you need (and often not the best)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4D1E-67FE-4261-9432-269AF8D5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5155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/>
              <a:t>Alternative to hiring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Try before you buy – capability and fit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Compare – don’t just assume that Jerome will be a great sales person because he was a good technician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Start with part-time people for certain roles (e.g. part-time finance director)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Use fixed term contract – which you can convert to employment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Use associates/freelancer – there is a bit market out there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Don’t assume a good early stage person is right for later stages – even in the same role</a:t>
            </a:r>
          </a:p>
          <a:p>
            <a:pPr marL="380990" indent="-380990"/>
            <a:endParaRPr lang="en-GB" dirty="0"/>
          </a:p>
          <a:p>
            <a:pPr algn="l"/>
            <a:r>
              <a:rPr lang="en-GB" dirty="0"/>
              <a:t>Risks of hiring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Costly (to recruit)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Slow and time consuming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Error rate can be high – which really matters in a small company</a:t>
            </a:r>
          </a:p>
          <a:p>
            <a:pPr marL="380990" indent="-380990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5BCA8-37E8-41D5-95B7-1E528946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74356-FC68-443C-B104-C05472CC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F729-6524-4034-9658-15EF343757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8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CE0E-BEF2-425B-A485-08422F9F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54FA-780A-412A-8620-17D6CF295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90" indent="-380990"/>
            <a:r>
              <a:rPr lang="en-GB" dirty="0"/>
              <a:t>Reflect on your stage of business development</a:t>
            </a:r>
          </a:p>
          <a:p>
            <a:pPr marL="838190" lvl="1" indent="-380990"/>
            <a:r>
              <a:rPr lang="en-GB" dirty="0"/>
              <a:t>What are the 1-2 biggest challenges in building up your team?</a:t>
            </a:r>
          </a:p>
          <a:p>
            <a:pPr marL="838190" lvl="1" indent="-380990"/>
            <a:r>
              <a:rPr lang="en-GB" dirty="0"/>
              <a:t>What currently is your solution?</a:t>
            </a:r>
          </a:p>
          <a:p>
            <a:pPr marL="380990" indent="-380990"/>
            <a:r>
              <a:rPr lang="en-GB" dirty="0"/>
              <a:t>We will go round each person and give feedback/comment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E138A-918D-4B69-BC3B-5320C88B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41F69-62B6-42F2-B2BE-F5422711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F729-6524-4034-9658-15EF343757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7CE7C3D6-AEFE-2F9E-FBD7-9BAB57690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03" y="0"/>
            <a:ext cx="12227777" cy="6860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958ED-FF92-2F9E-371D-9FC6FB8B8353}"/>
              </a:ext>
            </a:extLst>
          </p:cNvPr>
          <p:cNvSpPr txBox="1"/>
          <p:nvPr/>
        </p:nvSpPr>
        <p:spPr>
          <a:xfrm>
            <a:off x="390292" y="1824205"/>
            <a:ext cx="3267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85658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Bullet and Image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Text 1 col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End Frame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895099A4AF942AC32480B6D8840AA" ma:contentTypeVersion="16" ma:contentTypeDescription="Create a new document." ma:contentTypeScope="" ma:versionID="51bb14b4cb88085ba8eaf0771639db60">
  <xsd:schema xmlns:xsd="http://www.w3.org/2001/XMLSchema" xmlns:xs="http://www.w3.org/2001/XMLSchema" xmlns:p="http://schemas.microsoft.com/office/2006/metadata/properties" xmlns:ns2="e8abd1d2-1230-4edf-99a9-963a3e25c052" xmlns:ns3="38afc50f-cf5e-4c32-9ceb-f14bab87c6a8" targetNamespace="http://schemas.microsoft.com/office/2006/metadata/properties" ma:root="true" ma:fieldsID="d5c8db996a3dd3b8de1011028e4941e6" ns2:_="" ns3:_="">
    <xsd:import namespace="e8abd1d2-1230-4edf-99a9-963a3e25c052"/>
    <xsd:import namespace="38afc50f-cf5e-4c32-9ceb-f14bab87c6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bd1d2-1230-4edf-99a9-963a3e25c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9007e9-a995-48a9-a2ca-2b0c62f9d6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fc50f-cf5e-4c32-9ceb-f14bab87c6a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5bf935-4f3a-4f8d-8942-c625ba2dd5eb}" ma:internalName="TaxCatchAll" ma:showField="CatchAllData" ma:web="38afc50f-cf5e-4c32-9ceb-f14bab87c6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afc50f-cf5e-4c32-9ceb-f14bab87c6a8" xsi:nil="true"/>
    <lcf76f155ced4ddcb4097134ff3c332f xmlns="e8abd1d2-1230-4edf-99a9-963a3e25c0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12CEE7-C4EA-4607-8EBF-D756468136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abd1d2-1230-4edf-99a9-963a3e25c052"/>
    <ds:schemaRef ds:uri="38afc50f-cf5e-4c32-9ceb-f14bab87c6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D2CA14-C792-49D8-9AD4-E5532FE01F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CCD737-4344-4F7F-9D84-6D36C5E26963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38afc50f-cf5e-4c32-9ceb-f14bab87c6a8"/>
    <ds:schemaRef ds:uri="http://purl.org/dc/elements/1.1/"/>
    <ds:schemaRef ds:uri="http://schemas.microsoft.com/office/2006/metadata/properties"/>
    <ds:schemaRef ds:uri="http://purl.org/dc/terms/"/>
    <ds:schemaRef ds:uri="e8abd1d2-1230-4edf-99a9-963a3e25c052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8085</TotalTime>
  <Words>2101</Words>
  <Application>Microsoft Office PowerPoint</Application>
  <PresentationFormat>Widescreen</PresentationFormat>
  <Paragraphs>473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Founders Grotesk Light</vt:lpstr>
      <vt:lpstr>Founders Grotesk Regular</vt:lpstr>
      <vt:lpstr>Founders Grotesk Semibold</vt:lpstr>
      <vt:lpstr>Wingdings</vt:lpstr>
      <vt:lpstr>Office Theme</vt:lpstr>
      <vt:lpstr>Title Slides</vt:lpstr>
      <vt:lpstr>Bullet and Image</vt:lpstr>
      <vt:lpstr>Text 1 col</vt:lpstr>
      <vt:lpstr>End Frame</vt:lpstr>
      <vt:lpstr>think-cell Slide</vt:lpstr>
      <vt:lpstr>PowerPoint Presentation</vt:lpstr>
      <vt:lpstr>Growing pains – every company feels them</vt:lpstr>
      <vt:lpstr>Self assessment</vt:lpstr>
      <vt:lpstr>Example – how you might build up a team – what will be the right sequence for you? Not everyone has to be full-time from day 1</vt:lpstr>
      <vt:lpstr>Building our team - tool</vt:lpstr>
      <vt:lpstr>Tackling growing pains – areas for discussion</vt:lpstr>
      <vt:lpstr>Hiring people full-time is only one way to access the skills you need (and often not the best)</vt:lpstr>
      <vt:lpstr>Instructions</vt:lpstr>
      <vt:lpstr>PowerPoint Presentation</vt:lpstr>
      <vt:lpstr>Agenda</vt:lpstr>
      <vt:lpstr>Gate managers and delegated responsibilities</vt:lpstr>
      <vt:lpstr>Agenda</vt:lpstr>
      <vt:lpstr>Cost of quality – a true story</vt:lpstr>
      <vt:lpstr>“Muda” – Waste – the cornerstone of the quality movement</vt:lpstr>
      <vt:lpstr>COST OF QUALITY – error in the warehouse or poor sizing instructions on the web (1)</vt:lpstr>
      <vt:lpstr>COST OF QUALITY – error in the warehouse or poor sizing instructions on the web (2)</vt:lpstr>
      <vt:lpstr>Most processes have a different levels of quality problem</vt:lpstr>
      <vt:lpstr>Expanding costs of HR processes with problems - example</vt:lpstr>
      <vt:lpstr>Homework – Cost of Quality</vt:lpstr>
      <vt:lpstr>Cost of Quality Process:______________</vt:lpstr>
      <vt:lpstr>Agenda</vt:lpstr>
      <vt:lpstr>Criteria for identifying strategic sales/first sale – a checklist</vt:lpstr>
      <vt:lpstr>Strategic Customer Tool – use this to compare and prioritise potential strategic customers</vt:lpstr>
      <vt:lpstr>Other factors may also influence your choice of first customer: Understanding the end user buying process and buying factors?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Leslie</dc:creator>
  <cp:lastModifiedBy>Christopher Tchen</cp:lastModifiedBy>
  <cp:revision>103</cp:revision>
  <cp:lastPrinted>2022-10-22T19:30:49Z</cp:lastPrinted>
  <dcterms:created xsi:type="dcterms:W3CDTF">2022-08-25T11:12:04Z</dcterms:created>
  <dcterms:modified xsi:type="dcterms:W3CDTF">2022-12-13T16:10:13Z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0x010100D00895099A4AF942AC32480B6D8840AA</vt:lpwstr>
  </property>
  <property fmtid="{D5CDD505-2E9C-101B-9397-08002B2CF9AE}" pid="3" name="MediaServiceImageTags">
    <vt:lpwstr/>
  </property>
</Properties>
</file>