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3" r:id="rId5"/>
    <p:sldId id="264" r:id="rId6"/>
    <p:sldId id="262" r:id="rId7"/>
    <p:sldId id="272" r:id="rId8"/>
    <p:sldId id="271" r:id="rId9"/>
    <p:sldId id="270" r:id="rId10"/>
    <p:sldId id="266" r:id="rId11"/>
    <p:sldId id="267" r:id="rId12"/>
    <p:sldId id="268" r:id="rId13"/>
    <p:sldId id="269" r:id="rId14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2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38824" autoAdjust="0"/>
  </p:normalViewPr>
  <p:slideViewPr>
    <p:cSldViewPr snapToGrid="0">
      <p:cViewPr varScale="1">
        <p:scale>
          <a:sx n="32" d="100"/>
          <a:sy n="32" d="100"/>
        </p:scale>
        <p:origin x="2611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z MacGregor" userId="458aeb4c-5f23-43a7-b894-fff075fb1c6f" providerId="ADAL" clId="{3B1E3A1D-DE41-4CD8-9A72-ABAE8D16A460}"/>
    <pc:docChg chg="modSld">
      <pc:chgData name="Suz MacGregor" userId="458aeb4c-5f23-43a7-b894-fff075fb1c6f" providerId="ADAL" clId="{3B1E3A1D-DE41-4CD8-9A72-ABAE8D16A460}" dt="2024-08-22T06:52:43.127" v="7" actId="6549"/>
      <pc:docMkLst>
        <pc:docMk/>
      </pc:docMkLst>
      <pc:sldChg chg="modNotesTx">
        <pc:chgData name="Suz MacGregor" userId="458aeb4c-5f23-43a7-b894-fff075fb1c6f" providerId="ADAL" clId="{3B1E3A1D-DE41-4CD8-9A72-ABAE8D16A460}" dt="2024-08-22T06:52:15.064" v="0" actId="20577"/>
        <pc:sldMkLst>
          <pc:docMk/>
          <pc:sldMk cId="49482267" sldId="262"/>
        </pc:sldMkLst>
      </pc:sldChg>
      <pc:sldChg chg="modNotesTx">
        <pc:chgData name="Suz MacGregor" userId="458aeb4c-5f23-43a7-b894-fff075fb1c6f" providerId="ADAL" clId="{3B1E3A1D-DE41-4CD8-9A72-ABAE8D16A460}" dt="2024-08-22T06:52:30.991" v="4" actId="6549"/>
        <pc:sldMkLst>
          <pc:docMk/>
          <pc:sldMk cId="509008698" sldId="266"/>
        </pc:sldMkLst>
      </pc:sldChg>
      <pc:sldChg chg="modNotesTx">
        <pc:chgData name="Suz MacGregor" userId="458aeb4c-5f23-43a7-b894-fff075fb1c6f" providerId="ADAL" clId="{3B1E3A1D-DE41-4CD8-9A72-ABAE8D16A460}" dt="2024-08-22T06:52:34.673" v="5" actId="6549"/>
        <pc:sldMkLst>
          <pc:docMk/>
          <pc:sldMk cId="239136741" sldId="267"/>
        </pc:sldMkLst>
      </pc:sldChg>
      <pc:sldChg chg="modNotesTx">
        <pc:chgData name="Suz MacGregor" userId="458aeb4c-5f23-43a7-b894-fff075fb1c6f" providerId="ADAL" clId="{3B1E3A1D-DE41-4CD8-9A72-ABAE8D16A460}" dt="2024-08-22T06:52:39.946" v="6" actId="6549"/>
        <pc:sldMkLst>
          <pc:docMk/>
          <pc:sldMk cId="878514037" sldId="268"/>
        </pc:sldMkLst>
      </pc:sldChg>
      <pc:sldChg chg="modNotesTx">
        <pc:chgData name="Suz MacGregor" userId="458aeb4c-5f23-43a7-b894-fff075fb1c6f" providerId="ADAL" clId="{3B1E3A1D-DE41-4CD8-9A72-ABAE8D16A460}" dt="2024-08-22T06:52:43.127" v="7" actId="6549"/>
        <pc:sldMkLst>
          <pc:docMk/>
          <pc:sldMk cId="3219617845" sldId="269"/>
        </pc:sldMkLst>
      </pc:sldChg>
      <pc:sldChg chg="modNotesTx">
        <pc:chgData name="Suz MacGregor" userId="458aeb4c-5f23-43a7-b894-fff075fb1c6f" providerId="ADAL" clId="{3B1E3A1D-DE41-4CD8-9A72-ABAE8D16A460}" dt="2024-08-22T06:52:27.597" v="3" actId="6549"/>
        <pc:sldMkLst>
          <pc:docMk/>
          <pc:sldMk cId="534924799" sldId="270"/>
        </pc:sldMkLst>
      </pc:sldChg>
      <pc:sldChg chg="modNotesTx">
        <pc:chgData name="Suz MacGregor" userId="458aeb4c-5f23-43a7-b894-fff075fb1c6f" providerId="ADAL" clId="{3B1E3A1D-DE41-4CD8-9A72-ABAE8D16A460}" dt="2024-08-22T06:52:23.223" v="2" actId="6549"/>
        <pc:sldMkLst>
          <pc:docMk/>
          <pc:sldMk cId="468277657" sldId="271"/>
        </pc:sldMkLst>
      </pc:sldChg>
      <pc:sldChg chg="modNotesTx">
        <pc:chgData name="Suz MacGregor" userId="458aeb4c-5f23-43a7-b894-fff075fb1c6f" providerId="ADAL" clId="{3B1E3A1D-DE41-4CD8-9A72-ABAE8D16A460}" dt="2024-08-22T06:52:19.337" v="1" actId="6549"/>
        <pc:sldMkLst>
          <pc:docMk/>
          <pc:sldMk cId="3283644976" sldId="27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91E39E-2B3B-AF2B-18DE-A048FE693F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2CBD26-52E1-F7AC-5E68-6DFA9B0724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28E39-D24C-4B6E-B84B-46A3E24402F4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814065-1C5C-53F7-889B-C8B6F93EA2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D5803B-3E35-BFBC-201F-0051804DFA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9ABD9-C58E-46D0-805F-B191B46E74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72127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1404C-2DCB-4BB2-B631-0204CD1907E3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1EFD1-7BF0-4C73-80A9-22BD572EB9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15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1EFD1-7BF0-4C73-80A9-22BD572EB9A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243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1EFD1-7BF0-4C73-80A9-22BD572EB9A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73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1EFD1-7BF0-4C73-80A9-22BD572EB9A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247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1EFD1-7BF0-4C73-80A9-22BD572EB9A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215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1EFD1-7BF0-4C73-80A9-22BD572EB9A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381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1EFD1-7BF0-4C73-80A9-22BD572EB9A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282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1EFD1-7BF0-4C73-80A9-22BD572EB9A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0231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1EFD1-7BF0-4C73-80A9-22BD572EB9A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524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1EFD1-7BF0-4C73-80A9-22BD572EB9A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048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1EFD1-7BF0-4C73-80A9-22BD572EB9A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602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3162E-0A4E-4392-B368-3A53B569C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E62FFD-255D-4F82-9F1F-D2B3B37E9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71613-1EC1-4A25-9327-3A520FCDD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064B5-7C06-4BD4-AC77-5E60667C9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D3D6A-5BB7-4DB8-889A-AD149AA4A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423A27-BAB9-1033-6E11-84248308C9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58105" y="338075"/>
            <a:ext cx="3137483" cy="82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792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F6CB2-0030-44AF-8AF7-3677F57D7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6E797-2974-4678-9F10-6E3D17C88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B59A9-A1EE-49D5-9516-49BCBF185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C4A58-A619-4B6C-B046-6C512409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40F04-647A-40FD-8937-DFB45637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438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F0629B-6D39-48C6-B739-8C1277335B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A59F2D-C4F2-4502-B2D5-A56163D08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C5022-E1DA-4CF6-97A2-CA59EABD3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C0DD6-10F6-4333-A10D-36415285C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6C982-251E-4DEC-BA93-9DB02973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287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E1C3D-4837-44EA-946B-9F1EEBD37C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FD916-7941-4DD4-8B8F-165B7EF7BF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D0770-2044-4FC2-8DF6-8B17AC791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A0B4F-8E61-4575-B685-B979C902C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D1995-83C0-46A0-A8FD-BC340F6E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060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19085-350B-44DB-8E8F-C48BB59BC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DEF81-33EC-4D28-98C2-A2F40F473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F2B73-18CF-4B79-8545-2E4F0BF89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8DC70-C4A4-4928-B0E9-2523C9CF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18A83-9056-4326-A2D5-468006754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284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DDD8C-A214-498E-91A3-F7260DA87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A6C1A-7F57-4FA0-A7B6-12FD1355F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BE3C1-9106-4E57-A931-88ACD6075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ACAB7-1CF8-453A-8A51-E5A298A01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A3FB8-C166-4431-BAE1-932E11CE3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4F9D9-D6B5-4D23-B4A3-2EF24857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19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B2253-1105-47C8-9851-74AF584D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8673F-6540-4163-A6BF-462495543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44EE9B-E390-4765-90F4-2346F163F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598C35-D493-402F-A757-46E23C93A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E6F805-A005-4D3C-80D4-3D8FAB244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5AB9A4-09BC-44CE-BAFC-01DA41345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BBB0D-44D0-4B94-914C-6361E85D5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1F4810-CA0C-44A5-857F-9D17D134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25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35897-C515-4101-BD10-16B4395B7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8BE7A7-86DC-4DE3-95B3-8EAF13987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7DC43-8C31-4BF7-AAAB-F18B5105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7948F-32B7-46DE-87F7-19ECF8480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045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009E24-CD94-4B27-896C-3D2F4FB1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51062C-11DC-4D85-81B4-6D0E74C70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AE28C-147D-48ED-8F82-22236D71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16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A8AD2-4996-4E22-871E-3DEA731F9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3236E-27B1-428F-AED6-62DA9980F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F07AC-78B4-4EF3-B269-0FD372640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D1843-0DBD-4D57-AD29-E428A029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CB1C0-FB75-4B98-A05A-C6C52F6A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4914FF-29E3-4740-821C-3A78BEC2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569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A96CA-F54E-42F7-A66D-0BA5F0E5D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E06898-D036-4C10-BCB4-412FAD9D01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509742-C271-40C8-B0AE-A8FD2A74E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14CDA-A0BF-4F52-B539-127CA730A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504D8-20D2-4D7C-986F-BC7A2550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F4B9D-90E3-4348-A47F-F9E784A72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65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C481A9-0EFB-4C1D-9E96-D649010C0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617643" cy="1325563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8617B-8AB1-4601-A2BA-71B2E4E43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77F72-41C7-47E8-90C9-A0549A5B96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988BD-8F7A-4571-A9DC-427F68C1084B}" type="datetimeFigureOut">
              <a:rPr lang="en-GB" smtClean="0"/>
              <a:t>22/08/2024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21DC8-DC1A-44C7-A69B-900ADE91C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9C6C7-BA3A-4E07-A45D-A2B61CD02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590E-D9B0-4A68-8019-7CC8A4376DD4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9280AF0A-1CEC-443A-5C2F-09F1C311EB5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766" y="136525"/>
            <a:ext cx="2127317" cy="68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5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uz.macgregor@snipef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6DE56-4E86-6518-1FEC-E3984FC10A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 b="1">
                <a:effectLst/>
                <a:latin typeface="+mn-lt"/>
                <a:ea typeface="Times New Roman" panose="02020603050405020304" pitchFamily="18" charset="0"/>
              </a:rPr>
              <a:t>Building trust and reputation with customers in clean hea</a:t>
            </a:r>
            <a:r>
              <a:rPr lang="en-GB" sz="3200" b="1">
                <a:latin typeface="+mn-lt"/>
                <a:ea typeface="Times New Roman" panose="02020603050405020304" pitchFamily="18" charset="0"/>
              </a:rPr>
              <a:t>t</a:t>
            </a:r>
            <a:r>
              <a:rPr lang="en-GB" sz="3200">
                <a:latin typeface="+mn-lt"/>
                <a:ea typeface="Times New Roman" panose="02020603050405020304" pitchFamily="18" charset="0"/>
              </a:rPr>
              <a:t>.</a:t>
            </a:r>
            <a:b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E647AF-5499-D208-F593-6E48ECED33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19/08/24 Suz MacGregor, Business Development Officer, SNIPEF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8FB9E-B408-978B-6FC7-A11E8DBD1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76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8F6EBFE-7779-34E9-749E-535C80684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99358" cy="1325563"/>
          </a:xfrm>
        </p:spPr>
        <p:txBody>
          <a:bodyPr>
            <a:normAutofit/>
          </a:bodyPr>
          <a:lstStyle/>
          <a:p>
            <a:r>
              <a:rPr lang="en-GB" sz="4000">
                <a:latin typeface="+mn-lt"/>
              </a:rPr>
              <a:t>The power of social media</a:t>
            </a:r>
            <a:endParaRPr lang="en-GB" sz="400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C301E4-0544-2E4F-6275-A10A581F3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412896" cy="4177610"/>
          </a:xfrm>
        </p:spPr>
        <p:txBody>
          <a:bodyPr/>
          <a:lstStyle/>
          <a:p>
            <a:r>
              <a:rPr lang="en-GB"/>
              <a:t>Add an active social media presence.</a:t>
            </a:r>
          </a:p>
          <a:p>
            <a:r>
              <a:rPr lang="en-GB"/>
              <a:t>Facebook, TikTok, Instagram, Twitter, LinkedIn.</a:t>
            </a:r>
          </a:p>
          <a:p>
            <a:r>
              <a:rPr lang="en-GB"/>
              <a:t>Share your work:</a:t>
            </a:r>
          </a:p>
          <a:p>
            <a:pPr lvl="1"/>
            <a:r>
              <a:rPr lang="en-GB"/>
              <a:t>Take photos &amp; videos of jobs</a:t>
            </a:r>
          </a:p>
          <a:p>
            <a:pPr lvl="1"/>
            <a:r>
              <a:rPr lang="en-GB"/>
              <a:t>Tell the story of the job, the current set up and what is to be </a:t>
            </a:r>
            <a:r>
              <a:rPr lang="en-GB" err="1"/>
              <a:t>done,the</a:t>
            </a:r>
            <a:r>
              <a:rPr lang="en-GB"/>
              <a:t> challenges, the outcomes – start, middle, end.</a:t>
            </a:r>
          </a:p>
          <a:p>
            <a:pPr lvl="1"/>
            <a:r>
              <a:rPr lang="en-GB"/>
              <a:t>Use customer feedback, testimonials and evidence of improvements.</a:t>
            </a:r>
          </a:p>
          <a:p>
            <a:r>
              <a:rPr lang="en-GB"/>
              <a:t>Keep posts regular and relevant – don’t spam.</a:t>
            </a:r>
          </a:p>
          <a:p>
            <a:pPr marL="457200" lvl="1" indent="0">
              <a:buNone/>
            </a:pPr>
            <a:endParaRPr lang="en-GB"/>
          </a:p>
          <a:p>
            <a:pPr lvl="1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8FB9E-B408-978B-6FC7-A11E8DBD1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617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8F6EBFE-7779-34E9-749E-535C80684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99358" cy="1325563"/>
          </a:xfrm>
        </p:spPr>
        <p:txBody>
          <a:bodyPr>
            <a:normAutofit/>
          </a:bodyPr>
          <a:lstStyle/>
          <a:p>
            <a:r>
              <a:rPr lang="en-GB" sz="4000">
                <a:latin typeface="+mn-lt"/>
              </a:rPr>
              <a:t>Any questions?</a:t>
            </a:r>
            <a:endParaRPr lang="en-GB" sz="400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C301E4-0544-2E4F-6275-A10A581F3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412896" cy="4177610"/>
          </a:xfrm>
        </p:spPr>
        <p:txBody>
          <a:bodyPr/>
          <a:lstStyle/>
          <a:p>
            <a:pPr marL="457200" lvl="1" indent="0">
              <a:buNone/>
            </a:pPr>
            <a:endParaRPr lang="en-GB" dirty="0"/>
          </a:p>
          <a:p>
            <a:pPr lvl="1" algn="ctr"/>
            <a:r>
              <a:rPr lang="en-GB" dirty="0">
                <a:solidFill>
                  <a:schemeClr val="accent1"/>
                </a:solidFill>
              </a:rPr>
              <a:t>Thank you for your attention.</a:t>
            </a:r>
          </a:p>
          <a:p>
            <a:pPr lvl="1" algn="ctr"/>
            <a:r>
              <a:rPr lang="en-GB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suz.macgregor@snipef.org</a:t>
            </a:r>
            <a:endParaRPr lang="en-GB" dirty="0">
              <a:solidFill>
                <a:schemeClr val="accent1"/>
              </a:solidFill>
            </a:endParaRPr>
          </a:p>
          <a:p>
            <a:pPr lvl="1" algn="ctr"/>
            <a:r>
              <a:rPr lang="en-GB" dirty="0">
                <a:solidFill>
                  <a:schemeClr val="accent1"/>
                </a:solidFill>
              </a:rPr>
              <a:t>07484 421118</a:t>
            </a:r>
          </a:p>
          <a:p>
            <a:pPr lvl="1" algn="ctr"/>
            <a:endParaRPr lang="en-GB" dirty="0">
              <a:solidFill>
                <a:schemeClr val="accent1"/>
              </a:solidFill>
            </a:endParaRPr>
          </a:p>
          <a:p>
            <a:pPr lvl="1" algn="ctr"/>
            <a:r>
              <a:rPr lang="en-GB" dirty="0">
                <a:solidFill>
                  <a:schemeClr val="accent1"/>
                </a:solidFill>
              </a:rPr>
              <a:t>Any technical Questions</a:t>
            </a:r>
          </a:p>
          <a:p>
            <a:pPr lvl="1" algn="ctr"/>
            <a:r>
              <a:rPr lang="en-GB" dirty="0">
                <a:solidFill>
                  <a:schemeClr val="accent1"/>
                </a:solidFill>
              </a:rPr>
              <a:t>Contact George Todd or Scott Sanford </a:t>
            </a:r>
          </a:p>
          <a:p>
            <a:pPr lvl="1" algn="ctr"/>
            <a:r>
              <a:rPr lang="en-GB" dirty="0">
                <a:solidFill>
                  <a:schemeClr val="accent1"/>
                </a:solidFill>
              </a:rPr>
              <a:t>12</a:t>
            </a:r>
            <a:r>
              <a:rPr lang="en-GB" baseline="30000" dirty="0">
                <a:solidFill>
                  <a:schemeClr val="accent1"/>
                </a:solidFill>
              </a:rPr>
              <a:t>th</a:t>
            </a:r>
            <a:r>
              <a:rPr lang="en-GB" dirty="0">
                <a:solidFill>
                  <a:schemeClr val="accent1"/>
                </a:solidFill>
              </a:rPr>
              <a:t> September – Dundee</a:t>
            </a:r>
          </a:p>
          <a:p>
            <a:pPr lvl="1"/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8FB9E-B408-978B-6FC7-A11E8DBD1F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682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035091D-D8C6-246E-F243-74C5A606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Agenda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5F51C5E-AAF4-1466-42A0-DDA4A9C87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4383"/>
            <a:ext cx="10515600" cy="3227638"/>
          </a:xfrm>
        </p:spPr>
        <p:txBody>
          <a:bodyPr numCol="2">
            <a:normAutofit lnSpcReduction="10000"/>
          </a:bodyPr>
          <a:lstStyle/>
          <a:p>
            <a:r>
              <a:rPr lang="en-GB"/>
              <a:t>Human nature/psychology</a:t>
            </a:r>
          </a:p>
          <a:p>
            <a:r>
              <a:rPr lang="en-GB"/>
              <a:t>Customer feedback</a:t>
            </a:r>
          </a:p>
          <a:p>
            <a:r>
              <a:rPr lang="en-GB"/>
              <a:t>Regulations &amp; Standards</a:t>
            </a:r>
          </a:p>
          <a:p>
            <a:r>
              <a:rPr lang="en-GB"/>
              <a:t>Certification, Accreditation &amp; Affiliation</a:t>
            </a:r>
          </a:p>
          <a:p>
            <a:endParaRPr lang="en-GB"/>
          </a:p>
          <a:p>
            <a:endParaRPr lang="en-GB"/>
          </a:p>
          <a:p>
            <a:r>
              <a:rPr lang="en-GB"/>
              <a:t>Great customer service</a:t>
            </a:r>
          </a:p>
          <a:p>
            <a:r>
              <a:rPr lang="en-GB"/>
              <a:t>Personalise the customer experience</a:t>
            </a:r>
          </a:p>
          <a:p>
            <a:r>
              <a:rPr lang="en-GB"/>
              <a:t>Customer feedback</a:t>
            </a:r>
          </a:p>
          <a:p>
            <a:r>
              <a:rPr lang="en-GB"/>
              <a:t>The power of social media</a:t>
            </a:r>
          </a:p>
          <a:p>
            <a:pPr marL="0" indent="0">
              <a:buNone/>
            </a:pP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8FB9E-B408-978B-6FC7-A11E8DBD1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4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5383E18-3FAF-56B5-10DB-E993BB09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>
                <a:latin typeface="+mn-lt"/>
              </a:rPr>
              <a:t>Human </a:t>
            </a:r>
            <a:r>
              <a:rPr lang="en-GB">
                <a:latin typeface="+mn-lt"/>
              </a:rPr>
              <a:t>Psychology</a:t>
            </a:r>
            <a:r>
              <a:rPr lang="en-GB" b="0" i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Google Sans"/>
              </a:rPr>
              <a:t> </a:t>
            </a:r>
            <a:endParaRPr lang="en-GB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9134278-E59D-287F-BD57-DFB297DB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r>
              <a:rPr lang="en-GB"/>
              <a:t>Negative emotions have a greater impact than positive emotions.</a:t>
            </a:r>
          </a:p>
          <a:p>
            <a:r>
              <a:rPr lang="en-GB"/>
              <a:t>We tend to think more deeply about negative experiences.</a:t>
            </a:r>
          </a:p>
          <a:p>
            <a:r>
              <a:rPr lang="en-GB"/>
              <a:t>People more likely to share a p</a:t>
            </a:r>
            <a:r>
              <a:rPr lang="en-GB" sz="2800">
                <a:latin typeface="+mn-lt"/>
              </a:rPr>
              <a:t>oor experience than a positive experience.</a:t>
            </a:r>
          </a:p>
          <a:p>
            <a:pPr marL="0" indent="0">
              <a:buNone/>
            </a:pPr>
            <a:endParaRPr lang="en-US" b="1"/>
          </a:p>
          <a:p>
            <a:pPr marL="0" indent="0">
              <a:buNone/>
            </a:pPr>
            <a:r>
              <a:rPr lang="en-US" b="1"/>
              <a:t>Think about what good &amp; bad experiences have you had as a customer and how negative experiences could affect your business.</a:t>
            </a:r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4948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A5383E18-3FAF-56B5-10DB-E993BB09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>
                <a:latin typeface="+mn-lt"/>
              </a:rPr>
              <a:t>Consumer feedback</a:t>
            </a:r>
            <a:endParaRPr lang="en-GB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9A50ABAC-70F9-0E1B-6EA4-205C04C943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50231" y="1825078"/>
            <a:ext cx="10491537" cy="4398521"/>
          </a:xfrm>
        </p:spPr>
      </p:pic>
    </p:spTree>
    <p:extLst>
      <p:ext uri="{BB962C8B-B14F-4D97-AF65-F5344CB8AC3E}">
        <p14:creationId xmlns:p14="http://schemas.microsoft.com/office/powerpoint/2010/main" val="328364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C035091D-D8C6-246E-F243-74C5A6068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Know the regs &amp; standards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5F51C5E-AAF4-1466-42A0-DDA4A9C87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GB"/>
              <a:t>The regulations and standards vary throughout the UK.</a:t>
            </a:r>
          </a:p>
          <a:p>
            <a:r>
              <a:rPr lang="en-GB"/>
              <a:t>Know &amp; understand the devolved regulations and standards or know how to reference them – this is vital to ensure compliance.</a:t>
            </a:r>
          </a:p>
          <a:p>
            <a:r>
              <a:rPr lang="en-GB"/>
              <a:t>The Scottish Government Buildings Service Division:</a:t>
            </a:r>
          </a:p>
          <a:p>
            <a:pPr lvl="1"/>
            <a:r>
              <a:rPr lang="en-GB"/>
              <a:t>Domestic Technical Handbook April 2024</a:t>
            </a:r>
          </a:p>
          <a:p>
            <a:pPr lvl="1"/>
            <a:r>
              <a:rPr lang="en-GB"/>
              <a:t>Domestic Building Services Compliance Guide Feb 2023</a:t>
            </a:r>
          </a:p>
          <a:p>
            <a:pPr lvl="1"/>
            <a:r>
              <a:rPr lang="en-GB"/>
              <a:t>Non-Domestic Technical Handbook April 2024</a:t>
            </a:r>
          </a:p>
          <a:p>
            <a:pPr lvl="1"/>
            <a:r>
              <a:rPr lang="en-GB"/>
              <a:t>Non-Domestic Building Services Compliance Guide Feb 2023</a:t>
            </a:r>
          </a:p>
          <a:p>
            <a:pPr lvl="1"/>
            <a:endParaRPr lang="en-GB"/>
          </a:p>
          <a:p>
            <a:pPr lvl="1"/>
            <a:endParaRPr lang="en-GB"/>
          </a:p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8FB9E-B408-978B-6FC7-A11E8DBD1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27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8F6EBFE-7779-34E9-749E-535C80684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13295" cy="1325563"/>
          </a:xfrm>
        </p:spPr>
        <p:txBody>
          <a:bodyPr>
            <a:normAutofit/>
          </a:bodyPr>
          <a:lstStyle/>
          <a:p>
            <a:r>
              <a:rPr lang="en-GB" sz="3600"/>
              <a:t>Certification, accreditation &amp; affiliation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C301E4-0544-2E4F-6275-A10A581F3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868"/>
            <a:ext cx="10412896" cy="4177610"/>
          </a:xfrm>
        </p:spPr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</a:rPr>
              <a:t>Certifications – the </a:t>
            </a:r>
            <a:r>
              <a:rPr lang="en-US" i="0">
                <a:solidFill>
                  <a:srgbClr val="000000"/>
                </a:solidFill>
                <a:effectLst/>
              </a:rPr>
              <a:t>credentials</a:t>
            </a:r>
            <a:r>
              <a:rPr lang="en-US" b="0" i="0">
                <a:solidFill>
                  <a:srgbClr val="000000"/>
                </a:solidFill>
                <a:effectLst/>
              </a:rPr>
              <a:t> that show your skills or knowledge in a specific field or technology.</a:t>
            </a:r>
          </a:p>
          <a:p>
            <a:r>
              <a:rPr lang="en-US">
                <a:solidFill>
                  <a:srgbClr val="000000"/>
                </a:solidFill>
              </a:rPr>
              <a:t>Accreditation – recognition, approval or accepting of something.</a:t>
            </a:r>
          </a:p>
          <a:p>
            <a:r>
              <a:rPr lang="en-US" b="0" i="0">
                <a:solidFill>
                  <a:srgbClr val="000000"/>
                </a:solidFill>
                <a:effectLst/>
              </a:rPr>
              <a:t>Affiliation – joining a professional body provides many benefits and assurances.</a:t>
            </a:r>
          </a:p>
          <a:p>
            <a:r>
              <a:rPr lang="en-US" b="0" i="0">
                <a:solidFill>
                  <a:srgbClr val="000000"/>
                </a:solidFill>
                <a:effectLst/>
              </a:rPr>
              <a:t>Displays professionalism and care.</a:t>
            </a:r>
          </a:p>
          <a:p>
            <a:pPr marL="0" indent="0">
              <a:buNone/>
            </a:pP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8FB9E-B408-978B-6FC7-A11E8DBD1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24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8F6EBFE-7779-34E9-749E-535C80684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/>
              <a:t>Great customer service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C301E4-0544-2E4F-6275-A10A581F3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868"/>
            <a:ext cx="10412896" cy="4177610"/>
          </a:xfrm>
        </p:spPr>
        <p:txBody>
          <a:bodyPr/>
          <a:lstStyle/>
          <a:p>
            <a:r>
              <a:rPr lang="en-GB"/>
              <a:t>C</a:t>
            </a:r>
            <a:r>
              <a:rPr lang="en-GB" sz="2800">
                <a:latin typeface="+mn-lt"/>
              </a:rPr>
              <a:t>ommunication – the key to everything </a:t>
            </a:r>
          </a:p>
          <a:p>
            <a:r>
              <a:rPr lang="en-GB"/>
              <a:t>D</a:t>
            </a:r>
            <a:r>
              <a:rPr lang="en-GB" sz="2800">
                <a:latin typeface="+mn-lt"/>
              </a:rPr>
              <a:t>o what you say you are going to do</a:t>
            </a:r>
          </a:p>
          <a:p>
            <a:r>
              <a:rPr lang="en-GB"/>
              <a:t>C</a:t>
            </a:r>
            <a:r>
              <a:rPr lang="en-GB" sz="2800">
                <a:latin typeface="+mn-lt"/>
              </a:rPr>
              <a:t>ommunicate throughout the job</a:t>
            </a:r>
          </a:p>
          <a:p>
            <a:r>
              <a:rPr lang="en-GB"/>
              <a:t>E</a:t>
            </a:r>
            <a:r>
              <a:rPr lang="en-GB" sz="2800">
                <a:latin typeface="+mn-lt"/>
              </a:rPr>
              <a:t>xplain the job, the tech, the changes in an easy-to-understand way, think of the learning styles &amp; ensure understanding</a:t>
            </a:r>
          </a:p>
          <a:p>
            <a:r>
              <a:rPr lang="en-GB" sz="2800">
                <a:latin typeface="+mn-lt"/>
              </a:rPr>
              <a:t>Meet the customers' expectations and beyond.</a:t>
            </a:r>
          </a:p>
          <a:p>
            <a:pPr marL="0" indent="0">
              <a:buNone/>
            </a:pP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8FB9E-B408-978B-6FC7-A11E8DBD1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00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8F6EBFE-7779-34E9-749E-535C80684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99358" cy="1325563"/>
          </a:xfrm>
        </p:spPr>
        <p:txBody>
          <a:bodyPr>
            <a:normAutofit/>
          </a:bodyPr>
          <a:lstStyle/>
          <a:p>
            <a:r>
              <a:rPr lang="en-GB" sz="4000">
                <a:latin typeface="+mn-lt"/>
              </a:rPr>
              <a:t>Personalise the customer experience</a:t>
            </a:r>
            <a:endParaRPr lang="en-GB" sz="400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C301E4-0544-2E4F-6275-A10A581F3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868"/>
            <a:ext cx="10412896" cy="4177610"/>
          </a:xfrm>
        </p:spPr>
        <p:txBody>
          <a:bodyPr/>
          <a:lstStyle/>
          <a:p>
            <a:r>
              <a:rPr lang="en-GB" sz="2800">
                <a:latin typeface="+mn-lt"/>
              </a:rPr>
              <a:t>Listen to the customer's needs &amp; wants discuss, value their opinion</a:t>
            </a:r>
          </a:p>
          <a:p>
            <a:r>
              <a:rPr lang="en-GB"/>
              <a:t>C</a:t>
            </a:r>
            <a:r>
              <a:rPr lang="en-GB" sz="2800">
                <a:latin typeface="+mn-lt"/>
              </a:rPr>
              <a:t>reate value</a:t>
            </a:r>
          </a:p>
          <a:p>
            <a:r>
              <a:rPr lang="en-GB" sz="2800">
                <a:latin typeface="+mn-lt"/>
              </a:rPr>
              <a:t>Meet your customers' expectations and beyond</a:t>
            </a:r>
          </a:p>
          <a:p>
            <a:r>
              <a:rPr lang="en-GB" sz="2800">
                <a:latin typeface="+mn-lt"/>
              </a:rPr>
              <a:t>Go the extra mile.</a:t>
            </a:r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8FB9E-B408-978B-6FC7-A11E8DBD1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36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8F6EBFE-7779-34E9-749E-535C80684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99358" cy="1325563"/>
          </a:xfrm>
        </p:spPr>
        <p:txBody>
          <a:bodyPr>
            <a:normAutofit/>
          </a:bodyPr>
          <a:lstStyle/>
          <a:p>
            <a:r>
              <a:rPr lang="en-GB" sz="4000">
                <a:latin typeface="+mn-lt"/>
              </a:rPr>
              <a:t>Customer feedback</a:t>
            </a:r>
            <a:endParaRPr lang="en-GB" sz="400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EC301E4-0544-2E4F-6275-A10A581F3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5868"/>
            <a:ext cx="10412896" cy="4177610"/>
          </a:xfrm>
        </p:spPr>
        <p:txBody>
          <a:bodyPr/>
          <a:lstStyle/>
          <a:p>
            <a:r>
              <a:rPr lang="en-GB" sz="2800">
                <a:latin typeface="+mn-lt"/>
              </a:rPr>
              <a:t>Feedback helps us to know when we get it right &amp; where we can improve.</a:t>
            </a:r>
          </a:p>
          <a:p>
            <a:r>
              <a:rPr lang="en-GB"/>
              <a:t>Use customer feedback survey’s and thank them.</a:t>
            </a:r>
          </a:p>
          <a:p>
            <a:r>
              <a:rPr lang="en-GB"/>
              <a:t>Act on feedback in a timely fashion &amp; share the actions taken.</a:t>
            </a:r>
            <a:endParaRPr lang="en-GB" sz="2800">
              <a:latin typeface="+mn-lt"/>
            </a:endParaRPr>
          </a:p>
          <a:p>
            <a:r>
              <a:rPr lang="en-GB" sz="2800">
                <a:latin typeface="+mn-lt"/>
              </a:rPr>
              <a:t>Testimonials – written, verbal or videos. </a:t>
            </a:r>
            <a:r>
              <a:rPr lang="en-GB"/>
              <a:t>A powerful way of showing successful customer outcomes.</a:t>
            </a:r>
          </a:p>
          <a:p>
            <a:r>
              <a:rPr lang="en-GB"/>
              <a:t>Review websites – consider using them.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C8FB9E-B408-978B-6FC7-A11E8DBD1F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02238"/>
            <a:ext cx="1219200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514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NIPEF Colour Palette">
      <a:dk1>
        <a:srgbClr val="00205B"/>
      </a:dk1>
      <a:lt1>
        <a:srgbClr val="009DE0"/>
      </a:lt1>
      <a:dk2>
        <a:srgbClr val="1666AE"/>
      </a:dk2>
      <a:lt2>
        <a:srgbClr val="8EB73C"/>
      </a:lt2>
      <a:accent1>
        <a:srgbClr val="00205B"/>
      </a:accent1>
      <a:accent2>
        <a:srgbClr val="1666AE"/>
      </a:accent2>
      <a:accent3>
        <a:srgbClr val="009DE0"/>
      </a:accent3>
      <a:accent4>
        <a:srgbClr val="585857"/>
      </a:accent4>
      <a:accent5>
        <a:srgbClr val="F6D50F"/>
      </a:accent5>
      <a:accent6>
        <a:srgbClr val="8CC2BF"/>
      </a:accent6>
      <a:hlink>
        <a:srgbClr val="C4004E"/>
      </a:hlink>
      <a:folHlink>
        <a:srgbClr val="644D7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abd1d2-1230-4edf-99a9-963a3e25c052">
      <Terms xmlns="http://schemas.microsoft.com/office/infopath/2007/PartnerControls"/>
    </lcf76f155ced4ddcb4097134ff3c332f>
    <TaxCatchAll xmlns="38afc50f-cf5e-4c32-9ceb-f14bab87c6a8" xsi:nil="true"/>
    <TaxKeywordTaxHTField xmlns="38afc50f-cf5e-4c32-9ceb-f14bab87c6a8">
      <Terms xmlns="http://schemas.microsoft.com/office/infopath/2007/PartnerControls"/>
    </TaxKeywordTaxHTField>
    <Text xmlns="e8abd1d2-1230-4edf-99a9-963a3e25c0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0895099A4AF942AC32480B6D8840AA" ma:contentTypeVersion="21" ma:contentTypeDescription="Create a new document." ma:contentTypeScope="" ma:versionID="1c3fffbb2031f2a490e1eeaf720793f6">
  <xsd:schema xmlns:xsd="http://www.w3.org/2001/XMLSchema" xmlns:xs="http://www.w3.org/2001/XMLSchema" xmlns:p="http://schemas.microsoft.com/office/2006/metadata/properties" xmlns:ns2="e8abd1d2-1230-4edf-99a9-963a3e25c052" xmlns:ns3="38afc50f-cf5e-4c32-9ceb-f14bab87c6a8" targetNamespace="http://schemas.microsoft.com/office/2006/metadata/properties" ma:root="true" ma:fieldsID="bbcb27102f3bcaf7b184c874476b3294" ns2:_="" ns3:_="">
    <xsd:import namespace="e8abd1d2-1230-4edf-99a9-963a3e25c052"/>
    <xsd:import namespace="38afc50f-cf5e-4c32-9ceb-f14bab87c6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TaxKeywordTaxHTField" minOccurs="0"/>
                <xsd:element ref="ns2:MediaServiceObjectDetectorVersions" minOccurs="0"/>
                <xsd:element ref="ns2:Text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abd1d2-1230-4edf-99a9-963a3e25c0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09007e9-a995-48a9-a2ca-2b0c62f9d6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Text" ma:index="27" nillable="true" ma:displayName="Text" ma:description="This is some text tjhat you can read to figure out what is going on without having to open the file&#10;" ma:format="Dropdown" ma:internalName="Text">
      <xsd:simpleType>
        <xsd:restriction base="dms:Text">
          <xsd:maxLength value="255"/>
        </xsd:restriction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afc50f-cf5e-4c32-9ceb-f14bab87c6a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75bf935-4f3a-4f8d-8942-c625ba2dd5eb}" ma:internalName="TaxCatchAll" ma:showField="CatchAllData" ma:web="38afc50f-cf5e-4c32-9ceb-f14bab87c6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5" nillable="true" ma:taxonomy="true" ma:internalName="TaxKeywordTaxHTField" ma:taxonomyFieldName="TaxKeyword" ma:displayName="Enterprise Keywords" ma:fieldId="{23f27201-bee3-471e-b2e7-b64fd8b7ca38}" ma:taxonomyMulti="true" ma:sspId="209007e9-a995-48a9-a2ca-2b0c62f9d6c7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D64416-AC69-4C23-B99C-B94BABDE80E6}">
  <ds:schemaRefs>
    <ds:schemaRef ds:uri="46bd5a26-a79f-4ea2-9c37-8639a7086101"/>
    <ds:schemaRef ds:uri="8617af11-4db9-4fce-a4ec-175b9db1ce3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A390EC-A34A-45E1-9E5F-6BC87B469D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99721E-2958-45CA-B1C7-0B2490EBC0B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491</Words>
  <Application>Microsoft Office PowerPoint</Application>
  <PresentationFormat>Widescreen</PresentationFormat>
  <Paragraphs>79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Google Sans</vt:lpstr>
      <vt:lpstr>Office Theme</vt:lpstr>
      <vt:lpstr>Building trust and reputation with customers in clean heat. </vt:lpstr>
      <vt:lpstr>Agenda</vt:lpstr>
      <vt:lpstr>Human Psychology </vt:lpstr>
      <vt:lpstr>Consumer feedback</vt:lpstr>
      <vt:lpstr>Know the regs &amp; standards</vt:lpstr>
      <vt:lpstr>Certification, accreditation &amp; affiliation</vt:lpstr>
      <vt:lpstr>Great customer service</vt:lpstr>
      <vt:lpstr>Personalise the customer experience</vt:lpstr>
      <vt:lpstr>Customer feedback</vt:lpstr>
      <vt:lpstr>The power of social media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 title here</dc:title>
  <dc:creator>Laura Carvalho</dc:creator>
  <cp:lastModifiedBy>Suz MacGregor</cp:lastModifiedBy>
  <cp:revision>2</cp:revision>
  <dcterms:created xsi:type="dcterms:W3CDTF">2021-07-22T09:24:20Z</dcterms:created>
  <dcterms:modified xsi:type="dcterms:W3CDTF">2024-08-22T06:52:43Z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0x010100D00895099A4AF942AC32480B6D8840AA</vt:lpwstr>
  </property>
  <property fmtid="{D5CDD505-2E9C-101B-9397-08002B2CF9AE}" pid="3" name="MediaServiceImageTags">
    <vt:lpwstr/>
  </property>
</Properties>
</file>