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  <p:sldMasterId id="2147483798" r:id="rId5"/>
    <p:sldMasterId id="2147483805" r:id="rId6"/>
    <p:sldMasterId id="2147483818" r:id="rId7"/>
    <p:sldMasterId id="2147483825" r:id="rId8"/>
  </p:sldMasterIdLst>
  <p:notesMasterIdLst>
    <p:notesMasterId r:id="rId18"/>
  </p:notesMasterIdLst>
  <p:sldIdLst>
    <p:sldId id="1122" r:id="rId9"/>
    <p:sldId id="1152" r:id="rId10"/>
    <p:sldId id="1153" r:id="rId11"/>
    <p:sldId id="286" r:id="rId12"/>
    <p:sldId id="889" r:id="rId13"/>
    <p:sldId id="267" r:id="rId14"/>
    <p:sldId id="854" r:id="rId15"/>
    <p:sldId id="954" r:id="rId16"/>
    <p:sldId id="115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9A1AB9-38F2-E99D-C504-D8B7B9EA03C4}" name="James  Ruel" initials="JR" userId="James  Ruel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B431"/>
    <a:srgbClr val="28B4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E3E756-AD5A-4268-ABC1-95EA35DAF033}" v="13" dt="2024-07-22T10:17:03.3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4" autoAdjust="0"/>
    <p:restoredTop sz="93161" autoAdjust="0"/>
  </p:normalViewPr>
  <p:slideViewPr>
    <p:cSldViewPr snapToGrid="0">
      <p:cViewPr varScale="1">
        <p:scale>
          <a:sx n="78" d="100"/>
          <a:sy n="78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C25B2-4C63-4D8B-BE73-97D0AC2E21E2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18573-2A86-4B97-AD00-5353F6E064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51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90AF-6975-F641-9512-328B5B0BAA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64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1312863"/>
            <a:ext cx="6303963" cy="3546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to built </a:t>
            </a:r>
            <a:r>
              <a:rPr lang="en-US" dirty="0" err="1"/>
              <a:t>envir</a:t>
            </a:r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78337" eaLnBrk="0" hangingPunct="0"/>
            <a:endParaRPr lang="en-US" sz="6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41234BA-73C7-4CCA-A261-FE501BE77335}" type="datetime8">
              <a:rPr lang="en-US" smtClean="0"/>
              <a:t>7/23/2024 8:26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2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1312863"/>
            <a:ext cx="6303963" cy="3546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Daily Activities</a:t>
            </a:r>
          </a:p>
          <a:p>
            <a:pPr marL="309597" indent="-309597">
              <a:buFont typeface="Arial" panose="020B0604020202020204" pitchFamily="34" charset="0"/>
              <a:buChar char="•"/>
            </a:pPr>
            <a:r>
              <a:rPr lang="en-US" dirty="0"/>
              <a:t>No routine</a:t>
            </a:r>
          </a:p>
          <a:p>
            <a:pPr marL="309597" indent="-309597">
              <a:buFont typeface="Arial" panose="020B0604020202020204" pitchFamily="34" charset="0"/>
              <a:buChar char="•"/>
            </a:pPr>
            <a:r>
              <a:rPr lang="en-US" dirty="0"/>
              <a:t>Meets a lot of people</a:t>
            </a:r>
          </a:p>
          <a:p>
            <a:pPr marL="309597" indent="-309597">
              <a:buFont typeface="Arial" panose="020B0604020202020204" pitchFamily="34" charset="0"/>
              <a:buChar char="•"/>
            </a:pPr>
            <a:r>
              <a:rPr lang="en-US" dirty="0"/>
              <a:t>Lobbying / activism activities</a:t>
            </a:r>
            <a:endParaRPr lang="en-GB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EF can help:</a:t>
            </a:r>
          </a:p>
          <a:p>
            <a:pPr defTabSz="990710">
              <a:defRPr/>
            </a:pPr>
            <a:r>
              <a:rPr lang="en-US" dirty="0"/>
              <a:t>&gt;Contribute to raising the profile of impact investment</a:t>
            </a:r>
          </a:p>
          <a:p>
            <a:pPr defTabSz="990710">
              <a:defRPr/>
            </a:pPr>
            <a:r>
              <a:rPr lang="en-US" dirty="0"/>
              <a:t>&gt;Educate on investment in general and empower her sell impact to the people she has to influence</a:t>
            </a:r>
          </a:p>
          <a:p>
            <a:r>
              <a:rPr lang="en-US" dirty="0"/>
              <a:t>&gt;Interface of trust / curated deals with value alignment and returns</a:t>
            </a:r>
          </a:p>
          <a:p>
            <a:r>
              <a:rPr lang="en-US" dirty="0"/>
              <a:t>&gt;Co-invest</a:t>
            </a:r>
          </a:p>
          <a:p>
            <a:r>
              <a:rPr lang="en-US" dirty="0"/>
              <a:t>&gt;Adapt to her investment approach – direct/ through fund and sector.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78337" eaLnBrk="0" hangingPunct="0"/>
            <a:endParaRPr lang="en-US" sz="6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41234BA-73C7-4CCA-A261-FE501BE77335}" type="datetime8">
              <a:rPr lang="en-US" smtClean="0"/>
              <a:t>7/23/2024 8:26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04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Again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insight </a:t>
            </a:r>
            <a:r>
              <a:rPr lang="fr-FR" dirty="0" err="1"/>
              <a:t>collected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, </a:t>
            </a:r>
            <a:r>
              <a:rPr lang="fr-FR" dirty="0" err="1"/>
              <a:t>asking</a:t>
            </a:r>
            <a:r>
              <a:rPr lang="fr-FR" dirty="0"/>
              <a:t> </a:t>
            </a:r>
            <a:r>
              <a:rPr lang="fr-FR" dirty="0" err="1"/>
              <a:t>internal</a:t>
            </a:r>
            <a:r>
              <a:rPr lang="fr-FR" dirty="0"/>
              <a:t> stakeholder and </a:t>
            </a:r>
            <a:r>
              <a:rPr lang="fr-FR" dirty="0" err="1"/>
              <a:t>buyers</a:t>
            </a:r>
            <a:r>
              <a:rPr lang="fr-FR" dirty="0"/>
              <a:t> / </a:t>
            </a:r>
            <a:r>
              <a:rPr lang="fr-FR" dirty="0" err="1"/>
              <a:t>users</a:t>
            </a:r>
            <a:r>
              <a:rPr lang="fr-FR" dirty="0"/>
              <a:t> about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do to </a:t>
            </a:r>
            <a:r>
              <a:rPr lang="fr-FR" dirty="0" err="1"/>
              <a:t>research</a:t>
            </a:r>
            <a:r>
              <a:rPr lang="fr-FR" dirty="0"/>
              <a:t> and </a:t>
            </a:r>
            <a:r>
              <a:rPr lang="fr-FR" dirty="0" err="1"/>
              <a:t>buy</a:t>
            </a:r>
            <a:r>
              <a:rPr lang="fr-FR" dirty="0"/>
              <a:t> solutions like </a:t>
            </a:r>
            <a:r>
              <a:rPr lang="fr-FR" dirty="0" err="1"/>
              <a:t>yours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85FA1-E98B-D34B-8BC4-C0EDD20A07F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137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Baed</a:t>
            </a:r>
            <a:r>
              <a:rPr lang="en-US" dirty="0"/>
              <a:t> </a:t>
            </a:r>
            <a:r>
              <a:rPr lang="en-US" baseline="0" dirty="0"/>
              <a:t>on a persona and a limited journey.</a:t>
            </a:r>
            <a:endParaRPr lang="en-US" dirty="0"/>
          </a:p>
          <a:p>
            <a:r>
              <a:rPr lang="en-US" dirty="0"/>
              <a:t>Channels chosen</a:t>
            </a:r>
            <a:r>
              <a:rPr lang="en-US" baseline="0" dirty="0"/>
              <a:t> on the basis of user research, make sure focus on most relevant channels.</a:t>
            </a:r>
          </a:p>
          <a:p>
            <a:endParaRPr lang="en-US" baseline="0" dirty="0"/>
          </a:p>
          <a:p>
            <a:r>
              <a:rPr lang="en-US" baseline="0" dirty="0"/>
              <a:t>AS IS</a:t>
            </a:r>
          </a:p>
          <a:p>
            <a:r>
              <a:rPr lang="en-US" baseline="0" dirty="0"/>
              <a:t>FUTURE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7872" eaLnBrk="0" hangingPunct="0"/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41234BA-73C7-4CCA-A261-FE501BE77335}" type="datetime8">
              <a:rPr lang="en-US" smtClean="0"/>
              <a:t>7/23/2024 8:26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55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7872" eaLnBrk="0" hangingPunct="0"/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41234BA-73C7-4CCA-A261-FE501BE77335}" type="datetime8">
              <a:rPr lang="en-US" smtClean="0"/>
              <a:t>7/23/2024 8:26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21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364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016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11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Yellow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399" y="1866902"/>
            <a:ext cx="7702828" cy="2089773"/>
          </a:xfrm>
        </p:spPr>
        <p:txBody>
          <a:bodyPr anchor="b">
            <a:noAutofit/>
          </a:bodyPr>
          <a:lstStyle>
            <a:lvl1pPr algn="l">
              <a:lnSpc>
                <a:spcPts val="5280"/>
              </a:lnSpc>
              <a:defRPr sz="6400" b="1" i="0">
                <a:solidFill>
                  <a:srgbClr val="FAAF23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E2E999A3-B75B-CF4C-956F-9EA37150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23/07/2024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86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range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399" y="1866902"/>
            <a:ext cx="7702828" cy="2089773"/>
          </a:xfrm>
        </p:spPr>
        <p:txBody>
          <a:bodyPr anchor="b">
            <a:noAutofit/>
          </a:bodyPr>
          <a:lstStyle>
            <a:lvl1pPr algn="l">
              <a:lnSpc>
                <a:spcPts val="5280"/>
              </a:lnSpc>
              <a:defRPr sz="6400" b="1" i="0">
                <a:solidFill>
                  <a:srgbClr val="EB5A19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E2E999A3-B75B-CF4C-956F-9EA37150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23/07/2024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34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399" y="1866902"/>
            <a:ext cx="7702828" cy="2089773"/>
          </a:xfrm>
        </p:spPr>
        <p:txBody>
          <a:bodyPr anchor="b">
            <a:noAutofit/>
          </a:bodyPr>
          <a:lstStyle>
            <a:lvl1pPr algn="l">
              <a:lnSpc>
                <a:spcPts val="5280"/>
              </a:lnSpc>
              <a:defRPr sz="6400" b="1" i="0">
                <a:solidFill>
                  <a:srgbClr val="E63241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E2E999A3-B75B-CF4C-956F-9EA37150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23/07/2024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60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af Green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399" y="1866902"/>
            <a:ext cx="7702828" cy="2089773"/>
          </a:xfrm>
        </p:spPr>
        <p:txBody>
          <a:bodyPr anchor="b">
            <a:noAutofit/>
          </a:bodyPr>
          <a:lstStyle>
            <a:lvl1pPr algn="l">
              <a:lnSpc>
                <a:spcPts val="5280"/>
              </a:lnSpc>
              <a:defRPr sz="6400" b="1" i="0">
                <a:solidFill>
                  <a:srgbClr val="82BE64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E2E999A3-B75B-CF4C-956F-9EA37150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23/07/2024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03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a Green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399" y="1866902"/>
            <a:ext cx="7702828" cy="2089773"/>
          </a:xfrm>
        </p:spPr>
        <p:txBody>
          <a:bodyPr anchor="b">
            <a:noAutofit/>
          </a:bodyPr>
          <a:lstStyle>
            <a:lvl1pPr algn="l">
              <a:lnSpc>
                <a:spcPts val="5280"/>
              </a:lnSpc>
              <a:defRPr sz="6400" b="1" i="0">
                <a:solidFill>
                  <a:srgbClr val="28AF78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E2E999A3-B75B-CF4C-956F-9EA37150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23/07/2024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32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399" y="1866902"/>
            <a:ext cx="7702828" cy="2089773"/>
          </a:xfrm>
        </p:spPr>
        <p:txBody>
          <a:bodyPr anchor="b">
            <a:noAutofit/>
          </a:bodyPr>
          <a:lstStyle>
            <a:lvl1pPr algn="l">
              <a:lnSpc>
                <a:spcPts val="5280"/>
              </a:lnSpc>
              <a:defRPr sz="6400" b="1" i="0">
                <a:solidFill>
                  <a:srgbClr val="46B9B9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E2E999A3-B75B-CF4C-956F-9EA37150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23/07/2024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36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ulle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FAAF23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E39592-78C4-0B4D-9BB7-9C13E17689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E450EB-1017-204B-91B1-D305713A2728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13376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ullet, Image and Colou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B63C5E-276F-DE44-A45F-A48E36DD4B40}"/>
              </a:ext>
            </a:extLst>
          </p:cNvPr>
          <p:cNvSpPr/>
          <p:nvPr userDrawn="1"/>
        </p:nvSpPr>
        <p:spPr>
          <a:xfrm>
            <a:off x="4750903" y="2113722"/>
            <a:ext cx="7437967" cy="4744279"/>
          </a:xfrm>
          <a:prstGeom prst="rect">
            <a:avLst/>
          </a:prstGeom>
          <a:solidFill>
            <a:srgbClr val="FAA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FAAF23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F3FFC15-4531-0043-93A1-2B22EA9828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EA162AA-C948-2D4F-A9F9-3B508FC7AF5C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3302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C0F9D687-2FC9-5F4E-953A-BECA58B129F0}" type="datetimeFigureOut">
              <a:rPr lang="en-GB" smtClean="0"/>
              <a:pPr/>
              <a:t>23/07/2024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26D2C354-26C8-7D45-A787-5B55A6DFCE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964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ulle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EB5A19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E39592-78C4-0B4D-9BB7-9C13E17689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E450EB-1017-204B-91B1-D305713A2728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34890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ullet, Image and Colou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B63C5E-276F-DE44-A45F-A48E36DD4B40}"/>
              </a:ext>
            </a:extLst>
          </p:cNvPr>
          <p:cNvSpPr/>
          <p:nvPr userDrawn="1"/>
        </p:nvSpPr>
        <p:spPr>
          <a:xfrm>
            <a:off x="4750903" y="2113722"/>
            <a:ext cx="7437967" cy="4744279"/>
          </a:xfrm>
          <a:prstGeom prst="rect">
            <a:avLst/>
          </a:prstGeom>
          <a:solidFill>
            <a:srgbClr val="EB5A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EB5A19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F3FFC15-4531-0043-93A1-2B22EA9828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EA162AA-C948-2D4F-A9F9-3B508FC7AF5C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32203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ulle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E63241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E39592-78C4-0B4D-9BB7-9C13E17689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E450EB-1017-204B-91B1-D305713A2728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991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ullet, Image and Colou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B63C5E-276F-DE44-A45F-A48E36DD4B40}"/>
              </a:ext>
            </a:extLst>
          </p:cNvPr>
          <p:cNvSpPr/>
          <p:nvPr userDrawn="1"/>
        </p:nvSpPr>
        <p:spPr>
          <a:xfrm>
            <a:off x="4750903" y="2113722"/>
            <a:ext cx="7437967" cy="4744279"/>
          </a:xfrm>
          <a:prstGeom prst="rect">
            <a:avLst/>
          </a:prstGeom>
          <a:solidFill>
            <a:srgbClr val="E63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E63241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F3FFC15-4531-0043-93A1-2B22EA9828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EA162AA-C948-2D4F-A9F9-3B508FC7AF5C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3592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Leaf Green Bulle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82BE64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E39592-78C4-0B4D-9BB7-9C13E17689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E450EB-1017-204B-91B1-D305713A2728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9766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f Green Bullet, Image and Colou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B63C5E-276F-DE44-A45F-A48E36DD4B40}"/>
              </a:ext>
            </a:extLst>
          </p:cNvPr>
          <p:cNvSpPr/>
          <p:nvPr userDrawn="1"/>
        </p:nvSpPr>
        <p:spPr>
          <a:xfrm>
            <a:off x="4750903" y="2113722"/>
            <a:ext cx="7437967" cy="4744279"/>
          </a:xfrm>
          <a:prstGeom prst="rect">
            <a:avLst/>
          </a:prstGeom>
          <a:solidFill>
            <a:srgbClr val="82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82BE64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F3FFC15-4531-0043-93A1-2B22EA9828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EA162AA-C948-2D4F-A9F9-3B508FC7AF5C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2045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 Green Bulle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28AF78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E39592-78C4-0B4D-9BB7-9C13E17689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E450EB-1017-204B-91B1-D305713A2728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6027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 Green Bullet, Image and Colou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B63C5E-276F-DE44-A45F-A48E36DD4B40}"/>
              </a:ext>
            </a:extLst>
          </p:cNvPr>
          <p:cNvSpPr/>
          <p:nvPr userDrawn="1"/>
        </p:nvSpPr>
        <p:spPr>
          <a:xfrm>
            <a:off x="4750903" y="2113722"/>
            <a:ext cx="7437967" cy="4744279"/>
          </a:xfrm>
          <a:prstGeom prst="rect">
            <a:avLst/>
          </a:prstGeom>
          <a:solidFill>
            <a:srgbClr val="28A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28AF78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F3FFC15-4531-0043-93A1-2B22EA9828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EA162AA-C948-2D4F-A9F9-3B508FC7AF5C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9854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ulle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46B9B9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E39592-78C4-0B4D-9BB7-9C13E17689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E450EB-1017-204B-91B1-D305713A2728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0846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ullet, Image and Colou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B63C5E-276F-DE44-A45F-A48E36DD4B40}"/>
              </a:ext>
            </a:extLst>
          </p:cNvPr>
          <p:cNvSpPr/>
          <p:nvPr userDrawn="1"/>
        </p:nvSpPr>
        <p:spPr>
          <a:xfrm>
            <a:off x="4750903" y="2113722"/>
            <a:ext cx="7437967" cy="4744279"/>
          </a:xfrm>
          <a:prstGeom prst="rect">
            <a:avLst/>
          </a:prstGeom>
          <a:solidFill>
            <a:srgbClr val="46B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46B9B9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F3FFC15-4531-0043-93A1-2B22EA9828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EA162AA-C948-2D4F-A9F9-3B508FC7AF5C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1280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25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0A535F5-1A32-9343-AD65-67C25334B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79018E-3DE0-8B4B-B928-EBB3B8F4453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F039562-E697-484E-9729-F5CC1ABA20C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7660" y="1567581"/>
            <a:ext cx="10515600" cy="48332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FA686B-E3F5-6745-8C10-DA9179CBF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FAAF23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7CEDD-A4A4-EB4E-AD31-D8CD8524A926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6111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0A535F5-1A32-9343-AD65-67C25334B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79018E-3DE0-8B4B-B928-EBB3B8F4453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F039562-E697-484E-9729-F5CC1ABA20C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7660" y="1567581"/>
            <a:ext cx="10515600" cy="48332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FA686B-E3F5-6745-8C10-DA9179CBF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EB5A19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7CEDD-A4A4-EB4E-AD31-D8CD8524A926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1691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0A535F5-1A32-9343-AD65-67C25334B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79018E-3DE0-8B4B-B928-EBB3B8F4453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F039562-E697-484E-9729-F5CC1ABA20C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7660" y="1567581"/>
            <a:ext cx="10515600" cy="48332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FA686B-E3F5-6745-8C10-DA9179CBF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E63241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7CEDD-A4A4-EB4E-AD31-D8CD8524A926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596215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f Green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0A535F5-1A32-9343-AD65-67C25334B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79018E-3DE0-8B4B-B928-EBB3B8F4453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F039562-E697-484E-9729-F5CC1ABA20C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7660" y="1567581"/>
            <a:ext cx="10515600" cy="48332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FA686B-E3F5-6745-8C10-DA9179CBF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82BE64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7CEDD-A4A4-EB4E-AD31-D8CD8524A926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31627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 Green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0A535F5-1A32-9343-AD65-67C25334B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79018E-3DE0-8B4B-B928-EBB3B8F4453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F039562-E697-484E-9729-F5CC1ABA20C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7660" y="1567581"/>
            <a:ext cx="10515600" cy="48332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FA686B-E3F5-6745-8C10-DA9179CBF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28AF78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7CEDD-A4A4-EB4E-AD31-D8CD8524A926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9104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79018E-3DE0-8B4B-B928-EBB3B8F4453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F039562-E697-484E-9729-F5CC1ABA20C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7660" y="1567581"/>
            <a:ext cx="10515600" cy="48332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FA686B-E3F5-6745-8C10-DA9179CBF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2CB431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 dirty="0"/>
              <a:t>Headline goes here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7CEDD-A4A4-EB4E-AD31-D8CD8524A926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40453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050FA-7D71-5A4C-8CA9-E34A4D65D8D2}"/>
              </a:ext>
            </a:extLst>
          </p:cNvPr>
          <p:cNvSpPr txBox="1"/>
          <p:nvPr userDrawn="1"/>
        </p:nvSpPr>
        <p:spPr>
          <a:xfrm>
            <a:off x="1298717" y="2861395"/>
            <a:ext cx="7520609" cy="75893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6400" b="1" i="0">
                <a:solidFill>
                  <a:srgbClr val="FAAF23"/>
                </a:solidFill>
                <a:latin typeface="Founders Grotesk Semibold" panose="020B0503030202060203" pitchFamily="34" charset="77"/>
              </a:rPr>
              <a:t>Thank you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36F1486E-C6B5-0E42-8E71-1FB03CB2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23/07/2024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27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050FA-7D71-5A4C-8CA9-E34A4D65D8D2}"/>
              </a:ext>
            </a:extLst>
          </p:cNvPr>
          <p:cNvSpPr txBox="1"/>
          <p:nvPr userDrawn="1"/>
        </p:nvSpPr>
        <p:spPr>
          <a:xfrm>
            <a:off x="1298717" y="2861395"/>
            <a:ext cx="7520609" cy="75893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6400" b="1" i="0">
                <a:solidFill>
                  <a:srgbClr val="EB5A19"/>
                </a:solidFill>
                <a:latin typeface="Founders Grotesk Semibold" panose="020B0503030202060203" pitchFamily="34" charset="77"/>
              </a:rPr>
              <a:t>Thank you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36F1486E-C6B5-0E42-8E71-1FB03CB2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23/07/2024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8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050FA-7D71-5A4C-8CA9-E34A4D65D8D2}"/>
              </a:ext>
            </a:extLst>
          </p:cNvPr>
          <p:cNvSpPr txBox="1"/>
          <p:nvPr userDrawn="1"/>
        </p:nvSpPr>
        <p:spPr>
          <a:xfrm>
            <a:off x="1298717" y="2861395"/>
            <a:ext cx="7520609" cy="75893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6400" b="1" i="0">
                <a:solidFill>
                  <a:srgbClr val="E63241"/>
                </a:solidFill>
                <a:latin typeface="Founders Grotesk Semibold" panose="020B0503030202060203" pitchFamily="34" charset="77"/>
              </a:rPr>
              <a:t>Thank you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36F1486E-C6B5-0E42-8E71-1FB03CB2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23/07/2024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16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f Green 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050FA-7D71-5A4C-8CA9-E34A4D65D8D2}"/>
              </a:ext>
            </a:extLst>
          </p:cNvPr>
          <p:cNvSpPr txBox="1"/>
          <p:nvPr userDrawn="1"/>
        </p:nvSpPr>
        <p:spPr>
          <a:xfrm>
            <a:off x="1298717" y="2861395"/>
            <a:ext cx="7520609" cy="75893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6400" b="1" i="0">
                <a:solidFill>
                  <a:srgbClr val="82BE64"/>
                </a:solidFill>
                <a:latin typeface="Founders Grotesk Semibold" panose="020B0503030202060203" pitchFamily="34" charset="77"/>
              </a:rPr>
              <a:t>Thank you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36F1486E-C6B5-0E42-8E71-1FB03CB2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23/07/2024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14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8673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 Green 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050FA-7D71-5A4C-8CA9-E34A4D65D8D2}"/>
              </a:ext>
            </a:extLst>
          </p:cNvPr>
          <p:cNvSpPr txBox="1"/>
          <p:nvPr userDrawn="1"/>
        </p:nvSpPr>
        <p:spPr>
          <a:xfrm>
            <a:off x="1298717" y="2861395"/>
            <a:ext cx="7520609" cy="75893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6400" b="1" i="0">
                <a:solidFill>
                  <a:srgbClr val="28AF78"/>
                </a:solidFill>
                <a:latin typeface="Founders Grotesk Semibold" panose="020B0503030202060203" pitchFamily="34" charset="77"/>
              </a:rPr>
              <a:t>Thank you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36F1486E-C6B5-0E42-8E71-1FB03CB2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23/07/2024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5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050FA-7D71-5A4C-8CA9-E34A4D65D8D2}"/>
              </a:ext>
            </a:extLst>
          </p:cNvPr>
          <p:cNvSpPr txBox="1"/>
          <p:nvPr userDrawn="1"/>
        </p:nvSpPr>
        <p:spPr>
          <a:xfrm>
            <a:off x="1298717" y="2861395"/>
            <a:ext cx="7520609" cy="75893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6400" b="1" i="0">
                <a:solidFill>
                  <a:srgbClr val="46B9B9"/>
                </a:solidFill>
                <a:latin typeface="Founders Grotesk Semibold" panose="020B0503030202060203" pitchFamily="34" charset="77"/>
              </a:rPr>
              <a:t>Thank you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36F1486E-C6B5-0E42-8E71-1FB03CB2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23/07/2024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65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61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93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4A7142-C195-BB3E-D45D-B57C45E8CE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7919" y="-15875"/>
            <a:ext cx="12328477" cy="68834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29E2467-EE9F-E153-245C-86C2F31CF4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3302" y="245855"/>
            <a:ext cx="1776238" cy="65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10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15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E1FAD07-5DDF-0AAA-ED90-0FEB1A6660DD}"/>
              </a:ext>
            </a:extLst>
          </p:cNvPr>
          <p:cNvSpPr/>
          <p:nvPr userDrawn="1"/>
        </p:nvSpPr>
        <p:spPr>
          <a:xfrm>
            <a:off x="0" y="6430214"/>
            <a:ext cx="12192000" cy="427786"/>
          </a:xfrm>
          <a:prstGeom prst="rect">
            <a:avLst/>
          </a:prstGeom>
          <a:solidFill>
            <a:srgbClr val="53C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195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921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0F9D687-2FC9-5F4E-953A-BECA58B129F0}" type="datetimeFigureOut">
              <a:rPr lang="en-GB" smtClean="0"/>
              <a:pPr/>
              <a:t>23/07/2024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1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6D2C354-26C8-7D45-A787-5B55A6DFCEE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160A3D-407C-47E9-2D65-546BB1891196}"/>
              </a:ext>
            </a:extLst>
          </p:cNvPr>
          <p:cNvCxnSpPr>
            <a:cxnSpLocks/>
          </p:cNvCxnSpPr>
          <p:nvPr userDrawn="1"/>
        </p:nvCxnSpPr>
        <p:spPr>
          <a:xfrm>
            <a:off x="169643" y="1465828"/>
            <a:ext cx="11727496" cy="0"/>
          </a:xfrm>
          <a:prstGeom prst="line">
            <a:avLst/>
          </a:prstGeom>
          <a:ln w="9525">
            <a:solidFill>
              <a:srgbClr val="53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401DE41-ACD6-7ADD-6D12-D8371E1E22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" t="-962" r="-708" b="-2885"/>
          <a:stretch/>
        </p:blipFill>
        <p:spPr>
          <a:xfrm>
            <a:off x="10093775" y="136525"/>
            <a:ext cx="1944000" cy="1944000"/>
          </a:xfrm>
          <a:prstGeom prst="rect">
            <a:avLst/>
          </a:prstGeom>
        </p:spPr>
      </p:pic>
      <p:pic>
        <p:nvPicPr>
          <p:cNvPr id="7" name="Picture 6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1F3E0C79-5672-4194-FE05-6B934FB3B18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054188" y="5907612"/>
            <a:ext cx="2641600" cy="482600"/>
          </a:xfrm>
          <a:prstGeom prst="rect">
            <a:avLst/>
          </a:prstGeom>
        </p:spPr>
      </p:pic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2C2A51D6-FFA8-7435-8AE9-D42A32CFD5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27547" b="27547"/>
          <a:stretch/>
        </p:blipFill>
        <p:spPr>
          <a:xfrm>
            <a:off x="401637" y="5924154"/>
            <a:ext cx="1122363" cy="5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5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53C3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</a:lstStyle>
          <a:p>
            <a:fld id="{E2DFC5B9-871B-BD4E-8754-755243EA5543}" type="datetime1">
              <a:rPr lang="en-GB" smtClean="0"/>
              <a:t>23/07/2024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ounders Grotesk Regular" panose="020B050303020206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Founders Grotesk Regular" panose="020B0503030202060203" pitchFamily="34" charset="77"/>
              </a:defRPr>
            </a:lvl1pPr>
          </a:lstStyle>
          <a:p>
            <a:fld id="{8E6B18A7-7571-5A48-9481-0266D903C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7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333" b="1" i="0" kern="1200">
          <a:solidFill>
            <a:schemeClr val="tx1"/>
          </a:solidFill>
          <a:latin typeface="Founders Grotesk Semibold" panose="020B0503030202060203" pitchFamily="34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</a:lstStyle>
          <a:p>
            <a:fld id="{E2DFC5B9-871B-BD4E-8754-755243EA5543}" type="datetime1">
              <a:rPr lang="en-GB" smtClean="0"/>
              <a:t>23/07/2024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ounders Grotesk Regular" panose="020B050303020206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Founders Grotesk Regular" panose="020B0503030202060203" pitchFamily="34" charset="77"/>
              </a:defRPr>
            </a:lvl1pPr>
          </a:lstStyle>
          <a:p>
            <a:fld id="{8E6B18A7-7571-5A48-9481-0266D903C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7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333" b="1" i="0" kern="1200">
          <a:solidFill>
            <a:schemeClr val="tx1"/>
          </a:solidFill>
          <a:latin typeface="Founders Grotesk Semibold" panose="020B0503030202060203" pitchFamily="34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</a:lstStyle>
          <a:p>
            <a:fld id="{E2DFC5B9-871B-BD4E-8754-755243EA5543}" type="datetime1">
              <a:rPr lang="en-GB" smtClean="0"/>
              <a:t>23/07/2024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ounders Grotesk Regular" panose="020B050303020206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Founders Grotesk Regular" panose="020B0503030202060203" pitchFamily="34" charset="77"/>
              </a:defRPr>
            </a:lvl1pPr>
          </a:lstStyle>
          <a:p>
            <a:fld id="{8E6B18A7-7571-5A48-9481-0266D903C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8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333" b="1" i="0" kern="1200">
          <a:solidFill>
            <a:schemeClr val="tx1"/>
          </a:solidFill>
          <a:latin typeface="Founders Grotesk Semibold" panose="020B0503030202060203" pitchFamily="34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</a:lstStyle>
          <a:p>
            <a:fld id="{E2DFC5B9-871B-BD4E-8754-755243EA5543}" type="datetime1">
              <a:rPr lang="en-GB" smtClean="0"/>
              <a:t>23/07/2024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ounders Grotesk Regular" panose="020B050303020206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Founders Grotesk Regular" panose="020B0503030202060203" pitchFamily="34" charset="77"/>
              </a:defRPr>
            </a:lvl1pPr>
          </a:lstStyle>
          <a:p>
            <a:fld id="{8E6B18A7-7571-5A48-9481-0266D903C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4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333" b="1" i="0" kern="1200">
          <a:solidFill>
            <a:schemeClr val="tx1"/>
          </a:solidFill>
          <a:latin typeface="Founders Grotesk Semibold" panose="020B0503030202060203" pitchFamily="34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tiff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tif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tiff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BA6883-2F23-AC4F-9C76-AEE3E4A498F4}"/>
              </a:ext>
            </a:extLst>
          </p:cNvPr>
          <p:cNvSpPr txBox="1"/>
          <p:nvPr/>
        </p:nvSpPr>
        <p:spPr>
          <a:xfrm>
            <a:off x="390292" y="1824205"/>
            <a:ext cx="3267308" cy="243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your customers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024F66-DF97-CD40-014F-68581A835C41}"/>
              </a:ext>
            </a:extLst>
          </p:cNvPr>
          <p:cNvSpPr txBox="1"/>
          <p:nvPr/>
        </p:nvSpPr>
        <p:spPr>
          <a:xfrm>
            <a:off x="1449658" y="5717652"/>
            <a:ext cx="9601200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22 July 2024 – Marie Geneste marie@theccollective.com</a:t>
            </a:r>
          </a:p>
          <a:p>
            <a:pPr algn="ctr">
              <a:spcBef>
                <a:spcPts val="300"/>
              </a:spcBef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333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5444D-C019-2C80-67B6-246B377B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</a:t>
            </a:r>
            <a:r>
              <a:rPr lang="en-US" dirty="0" err="1"/>
              <a:t>thess</a:t>
            </a:r>
            <a:r>
              <a:rPr lang="en-US"/>
              <a:t> templates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30F02-238F-9285-03E3-A2919D302E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Create your own copy</a:t>
            </a:r>
          </a:p>
          <a:p>
            <a:r>
              <a:rPr lang="en-US" dirty="0"/>
              <a:t>Complete based on your own knowledge, ask colleagues for contributions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798C3-DB88-990F-75A1-05E6C4971B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204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2812DA-6A62-E745-A32A-155AB5E36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85630" y="2096398"/>
            <a:ext cx="4384031" cy="3373549"/>
          </a:xfrm>
          <a:solidFill>
            <a:schemeClr val="accent6"/>
          </a:solidFill>
          <a:ln>
            <a:solidFill>
              <a:srgbClr val="2CB431"/>
            </a:solidFill>
          </a:ln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bg1"/>
                </a:solidFill>
              </a:rPr>
              <a:t>Definition</a:t>
            </a:r>
            <a:endParaRPr lang="en-US" sz="1600" dirty="0">
              <a:solidFill>
                <a:schemeClr val="bg1"/>
              </a:solidFill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A representation of the motivations and </a:t>
            </a:r>
            <a:r>
              <a:rPr lang="en-US" sz="1600" dirty="0" err="1">
                <a:solidFill>
                  <a:schemeClr val="bg1"/>
                </a:solidFill>
              </a:rPr>
              <a:t>behaviours</a:t>
            </a:r>
            <a:r>
              <a:rPr lang="en-US" sz="1600" dirty="0">
                <a:solidFill>
                  <a:schemeClr val="bg1"/>
                </a:solidFill>
              </a:rPr>
              <a:t> of a </a:t>
            </a:r>
            <a:r>
              <a:rPr lang="en-US" sz="1600" dirty="0" err="1">
                <a:solidFill>
                  <a:schemeClr val="bg1"/>
                </a:solidFill>
              </a:rPr>
              <a:t>hypothesiezed</a:t>
            </a:r>
            <a:r>
              <a:rPr lang="en-US" sz="1600" dirty="0">
                <a:solidFill>
                  <a:schemeClr val="bg1"/>
                </a:solidFill>
              </a:rPr>
              <a:t> user.</a:t>
            </a:r>
          </a:p>
          <a:p>
            <a:pPr lvl="2"/>
            <a:endParaRPr lang="en-US" sz="800" dirty="0">
              <a:solidFill>
                <a:schemeClr val="bg1"/>
              </a:solidFill>
            </a:endParaRPr>
          </a:p>
          <a:p>
            <a:pPr marL="0" indent="0" algn="l">
              <a:buNone/>
            </a:pPr>
            <a:r>
              <a:rPr lang="en-US" sz="1600" b="1" dirty="0">
                <a:solidFill>
                  <a:schemeClr val="bg1"/>
                </a:solidFill>
              </a:rPr>
              <a:t>Persona vs segments 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Segmentation usually focus on data such as demographics, purchase </a:t>
            </a:r>
            <a:r>
              <a:rPr lang="en-US" sz="1600" dirty="0" err="1">
                <a:solidFill>
                  <a:schemeClr val="bg1"/>
                </a:solidFill>
              </a:rPr>
              <a:t>behaviours</a:t>
            </a:r>
            <a:r>
              <a:rPr lang="en-US" sz="1600" dirty="0">
                <a:solidFill>
                  <a:schemeClr val="bg1"/>
                </a:solidFill>
              </a:rPr>
              <a:t>, buying patterns, </a:t>
            </a:r>
            <a:r>
              <a:rPr lang="en-US" sz="1600" dirty="0" err="1">
                <a:solidFill>
                  <a:schemeClr val="bg1"/>
                </a:solidFill>
              </a:rPr>
              <a:t>prefences</a:t>
            </a:r>
            <a:r>
              <a:rPr lang="en-US" sz="1600" dirty="0">
                <a:solidFill>
                  <a:schemeClr val="bg1"/>
                </a:solidFill>
              </a:rPr>
              <a:t>. Personas provide a deeper understanding than segments of whom you are designing your service or communications for, by focusing on the wants, needs and motivations of various types of users.</a:t>
            </a:r>
          </a:p>
          <a:p>
            <a:pPr marL="0" indent="0" algn="l">
              <a:buNone/>
            </a:pPr>
            <a:endParaRPr lang="en-US" sz="1600" dirty="0"/>
          </a:p>
          <a:p>
            <a:pPr algn="l"/>
            <a:endParaRPr lang="en-US" sz="1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E1DA6C-922C-604C-B9E9-CA82CC978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90671" y="2487233"/>
            <a:ext cx="2871943" cy="2708435"/>
          </a:xfrm>
        </p:spPr>
        <p:txBody>
          <a:bodyPr>
            <a:noAutofit/>
          </a:bodyPr>
          <a:lstStyle/>
          <a:p>
            <a:pPr algn="l"/>
            <a:endParaRPr lang="en-US" sz="1600" dirty="0"/>
          </a:p>
          <a:p>
            <a:pPr algn="l"/>
            <a:r>
              <a:rPr lang="en-US" sz="1600" dirty="0"/>
              <a:t>Typically, an organization can develop 3 to 6 user personas:</a:t>
            </a:r>
          </a:p>
          <a:p>
            <a:pPr marL="761981" lvl="1" indent="-304792">
              <a:buFont typeface="+mj-lt"/>
              <a:buAutoNum type="arabicPeriod"/>
            </a:pPr>
            <a:r>
              <a:rPr lang="en-US" sz="1600" dirty="0"/>
              <a:t>Primary user personas focus of the end users of your service</a:t>
            </a:r>
          </a:p>
          <a:p>
            <a:pPr marL="761981" lvl="1" indent="-304792">
              <a:buFont typeface="+mj-lt"/>
              <a:buAutoNum type="arabicPeriod"/>
            </a:pPr>
            <a:r>
              <a:rPr lang="en-US" sz="1600" dirty="0"/>
              <a:t>Secondary personas will be buyers, influencers, admin, partners or investors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EB7AAA-F202-FF4B-B42A-A4504B7963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44" y="1984289"/>
            <a:ext cx="2579933" cy="359776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3C8C20B-7C34-4650-9692-BF2796AD2F59}"/>
              </a:ext>
            </a:extLst>
          </p:cNvPr>
          <p:cNvSpPr txBox="1">
            <a:spLocks/>
          </p:cNvSpPr>
          <p:nvPr/>
        </p:nvSpPr>
        <p:spPr>
          <a:xfrm>
            <a:off x="2592138" y="1915733"/>
            <a:ext cx="7121951" cy="114300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189">
              <a:defRPr/>
            </a:pPr>
            <a:endParaRPr lang="en-GB" sz="3600" dirty="0">
              <a:solidFill>
                <a:sysClr val="windowText" lastClr="000000"/>
              </a:solidFill>
              <a:latin typeface="Arial Rounded MT Bold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656A6BA-8A22-478B-AC87-D6BE6078A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44" y="-150073"/>
            <a:ext cx="9313751" cy="1848612"/>
          </a:xfrm>
        </p:spPr>
        <p:txBody>
          <a:bodyPr>
            <a:normAutofit/>
          </a:bodyPr>
          <a:lstStyle/>
          <a:p>
            <a:pPr algn="l"/>
            <a:r>
              <a:rPr lang="en-US" sz="3733" dirty="0"/>
              <a:t>User persona, a key output or user-research and cornerstone of UX and marketing</a:t>
            </a:r>
          </a:p>
        </p:txBody>
      </p:sp>
    </p:spTree>
    <p:extLst>
      <p:ext uri="{BB962C8B-B14F-4D97-AF65-F5344CB8AC3E}">
        <p14:creationId xmlns:p14="http://schemas.microsoft.com/office/powerpoint/2010/main" val="3813299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EB09C8-C919-7C8D-17BB-DC05B5448BC3}"/>
              </a:ext>
            </a:extLst>
          </p:cNvPr>
          <p:cNvSpPr/>
          <p:nvPr/>
        </p:nvSpPr>
        <p:spPr>
          <a:xfrm>
            <a:off x="10058400" y="5020"/>
            <a:ext cx="2148781" cy="22592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5200790" y="4349097"/>
            <a:ext cx="2961636" cy="27428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451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71" b="1" spc="-15" dirty="0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Pain points/challenges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20226" y="4349097"/>
            <a:ext cx="3437087" cy="27428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451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5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Objectives and motivations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810761" y="573549"/>
            <a:ext cx="6996812" cy="29121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02856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71" b="1" spc="-15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71" b="1" spc="-15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71" b="1" spc="-15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B0667E-9F24-E34F-B299-5882992D419D}"/>
              </a:ext>
            </a:extLst>
          </p:cNvPr>
          <p:cNvSpPr/>
          <p:nvPr/>
        </p:nvSpPr>
        <p:spPr>
          <a:xfrm>
            <a:off x="1620535" y="2864745"/>
            <a:ext cx="1995375" cy="129277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6358F6-2B15-CF4F-85C8-4BFF621B566B}"/>
              </a:ext>
            </a:extLst>
          </p:cNvPr>
          <p:cNvSpPr/>
          <p:nvPr/>
        </p:nvSpPr>
        <p:spPr>
          <a:xfrm>
            <a:off x="3810760" y="1837683"/>
            <a:ext cx="2313496" cy="232433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1" err="1"/>
              <a:t>vb</a:t>
            </a:r>
            <a:endParaRPr lang="fr-FR" sz="135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F371D6-BBCB-6146-8697-D8FE6A380C1B}"/>
              </a:ext>
            </a:extLst>
          </p:cNvPr>
          <p:cNvSpPr/>
          <p:nvPr/>
        </p:nvSpPr>
        <p:spPr>
          <a:xfrm>
            <a:off x="6338260" y="2113154"/>
            <a:ext cx="4238192" cy="20488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AF73DE-7473-B547-9043-FF04D984729C}"/>
              </a:ext>
            </a:extLst>
          </p:cNvPr>
          <p:cNvSpPr/>
          <p:nvPr/>
        </p:nvSpPr>
        <p:spPr>
          <a:xfrm>
            <a:off x="1611986" y="4349095"/>
            <a:ext cx="3437087" cy="19106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1"/>
              <a:t>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D93FFA-4AC3-0248-B1B9-2721671284F7}"/>
              </a:ext>
            </a:extLst>
          </p:cNvPr>
          <p:cNvSpPr/>
          <p:nvPr/>
        </p:nvSpPr>
        <p:spPr>
          <a:xfrm>
            <a:off x="5201977" y="4349096"/>
            <a:ext cx="2961636" cy="191066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1"/>
              <a:t>v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8833" y="1838873"/>
            <a:ext cx="4248744" cy="27428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451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7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Information sources and touchpoints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5FE40A-C2C4-0346-849B-1605B688341E}"/>
              </a:ext>
            </a:extLst>
          </p:cNvPr>
          <p:cNvSpPr txBox="1"/>
          <p:nvPr/>
        </p:nvSpPr>
        <p:spPr>
          <a:xfrm>
            <a:off x="1647837" y="2946998"/>
            <a:ext cx="1805227" cy="11317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1" dirty="0"/>
              <a:t>30s</a:t>
            </a:r>
          </a:p>
          <a:p>
            <a:r>
              <a:rPr lang="en-US" sz="1351" dirty="0"/>
              <a:t>Single</a:t>
            </a:r>
          </a:p>
          <a:p>
            <a:r>
              <a:rPr lang="en-US" sz="1351" dirty="0"/>
              <a:t>Lives in a European capital</a:t>
            </a:r>
          </a:p>
          <a:p>
            <a:endParaRPr lang="en-US" sz="135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E53C51-DB9B-4170-A001-EACD5DA391C3}"/>
              </a:ext>
            </a:extLst>
          </p:cNvPr>
          <p:cNvSpPr txBox="1"/>
          <p:nvPr/>
        </p:nvSpPr>
        <p:spPr>
          <a:xfrm>
            <a:off x="1647837" y="1537600"/>
            <a:ext cx="604589" cy="3002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1"/>
              <a:t>Photo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70074B-2FAE-4172-8E79-47BE29CD701C}"/>
              </a:ext>
            </a:extLst>
          </p:cNvPr>
          <p:cNvSpPr txBox="1"/>
          <p:nvPr/>
        </p:nvSpPr>
        <p:spPr>
          <a:xfrm>
            <a:off x="1705539" y="4747404"/>
            <a:ext cx="329728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200" dirty="0"/>
              <a:t>Lobby people in power to bring systemic changes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200" dirty="0"/>
              <a:t>Wants to influence more the Family Office to have active impact investment and measurement.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200" dirty="0"/>
              <a:t>Invest in people who know what they’re doing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8F1533-CDBB-441C-8830-C5640D03152D}"/>
              </a:ext>
            </a:extLst>
          </p:cNvPr>
          <p:cNvSpPr txBox="1"/>
          <p:nvPr/>
        </p:nvSpPr>
        <p:spPr>
          <a:xfrm>
            <a:off x="5192549" y="4711462"/>
            <a:ext cx="296163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100" dirty="0"/>
              <a:t>Can only influence investment decisions of Family Office as not wealth owner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100" dirty="0"/>
              <a:t>Invest through funds because don’t have capacity or knowledge to invest directly into companies.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100" dirty="0"/>
              <a:t>Too little money in impact. Greenwashing.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020E51-75B1-4D1B-986C-B57DF74E1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b="15482"/>
          <a:stretch/>
        </p:blipFill>
        <p:spPr bwMode="auto">
          <a:xfrm>
            <a:off x="1620226" y="1089499"/>
            <a:ext cx="1995375" cy="167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A30AB6A-FFB8-4176-BAA5-23ECB8145632}"/>
              </a:ext>
            </a:extLst>
          </p:cNvPr>
          <p:cNvSpPr txBox="1"/>
          <p:nvPr/>
        </p:nvSpPr>
        <p:spPr>
          <a:xfrm>
            <a:off x="3824549" y="1877329"/>
            <a:ext cx="227145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Jasmine’s family founded a leading retail group.</a:t>
            </a:r>
          </a:p>
          <a:p>
            <a:r>
              <a:rPr lang="en-US" sz="1200" dirty="0"/>
              <a:t>A family office was created following its sale. Since her late twenties, she has been using capital inherited for philanthropy and impact investment. Also involved in activism and lobbying for good.</a:t>
            </a:r>
          </a:p>
          <a:p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4567EF-0A65-4BE4-9D37-B390F9911860}"/>
              </a:ext>
            </a:extLst>
          </p:cNvPr>
          <p:cNvSpPr/>
          <p:nvPr/>
        </p:nvSpPr>
        <p:spPr>
          <a:xfrm>
            <a:off x="6338261" y="2218414"/>
            <a:ext cx="4068932" cy="113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351" dirty="0"/>
              <a:t>Next gen education programs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351" dirty="0"/>
              <a:t>Fellow impact investors and Next Gen investors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351" dirty="0"/>
              <a:t>Credible sources (Impact assets 50)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351" dirty="0"/>
              <a:t>General media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351" dirty="0"/>
              <a:t>Social media (Twitter, FB, Linked In…)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A6683-46F2-4EA7-920A-A8647E9282A6}"/>
              </a:ext>
            </a:extLst>
          </p:cNvPr>
          <p:cNvSpPr/>
          <p:nvPr/>
        </p:nvSpPr>
        <p:spPr>
          <a:xfrm>
            <a:off x="1545282" y="516965"/>
            <a:ext cx="4224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spc="-15" dirty="0">
                <a:solidFill>
                  <a:schemeClr val="accent2"/>
                </a:solidFill>
              </a:rPr>
              <a:t>Jasmine, the fired up next gen investor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2EC393F-F8BD-4DAF-A47B-6FB6AC84B5E7}"/>
              </a:ext>
            </a:extLst>
          </p:cNvPr>
          <p:cNvSpPr/>
          <p:nvPr/>
        </p:nvSpPr>
        <p:spPr>
          <a:xfrm>
            <a:off x="7309167" y="202492"/>
            <a:ext cx="4475776" cy="1091397"/>
          </a:xfrm>
          <a:prstGeom prst="wedgeRoundRectCallout">
            <a:avLst>
              <a:gd name="adj1" fmla="val -55383"/>
              <a:gd name="adj2" fmla="val -21554"/>
              <a:gd name="adj3" fmla="val 16667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I’m doing my best to invest for good as there’s too little money flowing in high-impact solutions and too much impact washing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E90B5-B727-4938-AC07-FDD30C222D91}"/>
              </a:ext>
            </a:extLst>
          </p:cNvPr>
          <p:cNvSpPr/>
          <p:nvPr/>
        </p:nvSpPr>
        <p:spPr>
          <a:xfrm>
            <a:off x="8297661" y="4349099"/>
            <a:ext cx="2282355" cy="274280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71" b="1" spc="-15" dirty="0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Daily</a:t>
            </a:r>
            <a:r>
              <a:rPr lang="en-US" sz="1961" b="1" spc="-20" dirty="0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 </a:t>
            </a:r>
            <a:r>
              <a:rPr lang="en-US" sz="1471" b="1" spc="-15" dirty="0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activities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F43A2E-7E44-40EF-9143-8F0505CB7138}"/>
              </a:ext>
            </a:extLst>
          </p:cNvPr>
          <p:cNvSpPr/>
          <p:nvPr/>
        </p:nvSpPr>
        <p:spPr>
          <a:xfrm>
            <a:off x="8297661" y="4349096"/>
            <a:ext cx="2282355" cy="191066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2D4703-A3F4-4EDB-AF08-2542A8FE3610}"/>
              </a:ext>
            </a:extLst>
          </p:cNvPr>
          <p:cNvSpPr txBox="1"/>
          <p:nvPr/>
        </p:nvSpPr>
        <p:spPr>
          <a:xfrm>
            <a:off x="8297661" y="4699151"/>
            <a:ext cx="2109531" cy="131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Works mainly from home </a:t>
            </a:r>
          </a:p>
          <a:p>
            <a:pPr marL="285744" indent="-285744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Meets a lot of people</a:t>
            </a:r>
          </a:p>
          <a:p>
            <a:pPr marL="285744" indent="-285744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Likes to exercise and enjoy socializing with friends</a:t>
            </a:r>
          </a:p>
          <a:p>
            <a:pPr marL="285744" indent="-285744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Goes to a lot of networking events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32F253-F19F-461C-8ED5-255702A00830}"/>
              </a:ext>
            </a:extLst>
          </p:cNvPr>
          <p:cNvSpPr/>
          <p:nvPr/>
        </p:nvSpPr>
        <p:spPr>
          <a:xfrm rot="20406283">
            <a:off x="7245" y="70894"/>
            <a:ext cx="1405545" cy="8921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PERSONA EXAMPLE /</a:t>
            </a:r>
          </a:p>
          <a:p>
            <a:pPr algn="ctr"/>
            <a:r>
              <a:rPr lang="fr-FR" sz="1400" dirty="0"/>
              <a:t>FIN TECH</a:t>
            </a:r>
          </a:p>
        </p:txBody>
      </p:sp>
    </p:spTree>
    <p:extLst>
      <p:ext uri="{BB962C8B-B14F-4D97-AF65-F5344CB8AC3E}">
        <p14:creationId xmlns:p14="http://schemas.microsoft.com/office/powerpoint/2010/main" val="179199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200790" y="4349097"/>
            <a:ext cx="2961636" cy="27428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451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71" b="1" spc="-15" dirty="0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Pain points/challenges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20226" y="4349097"/>
            <a:ext cx="3437087" cy="27428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451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5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Objectives and motivations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810761" y="573549"/>
            <a:ext cx="6996812" cy="29121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02856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71" b="1" spc="-15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71" b="1" spc="-15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71" b="1" spc="-15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B0667E-9F24-E34F-B299-5882992D419D}"/>
              </a:ext>
            </a:extLst>
          </p:cNvPr>
          <p:cNvSpPr/>
          <p:nvPr/>
        </p:nvSpPr>
        <p:spPr>
          <a:xfrm>
            <a:off x="1620535" y="2864745"/>
            <a:ext cx="1995375" cy="129277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6358F6-2B15-CF4F-85C8-4BFF621B566B}"/>
              </a:ext>
            </a:extLst>
          </p:cNvPr>
          <p:cNvSpPr/>
          <p:nvPr/>
        </p:nvSpPr>
        <p:spPr>
          <a:xfrm>
            <a:off x="3810760" y="1837683"/>
            <a:ext cx="2313496" cy="232433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1" err="1"/>
              <a:t>vb</a:t>
            </a:r>
            <a:endParaRPr lang="fr-FR" sz="135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F371D6-BBCB-6146-8697-D8FE6A380C1B}"/>
              </a:ext>
            </a:extLst>
          </p:cNvPr>
          <p:cNvSpPr/>
          <p:nvPr/>
        </p:nvSpPr>
        <p:spPr>
          <a:xfrm>
            <a:off x="6338260" y="2113154"/>
            <a:ext cx="4238192" cy="20488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AF73DE-7473-B547-9043-FF04D984729C}"/>
              </a:ext>
            </a:extLst>
          </p:cNvPr>
          <p:cNvSpPr/>
          <p:nvPr/>
        </p:nvSpPr>
        <p:spPr>
          <a:xfrm>
            <a:off x="1611986" y="4349095"/>
            <a:ext cx="3437087" cy="19106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1"/>
              <a:t>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D93FFA-4AC3-0248-B1B9-2721671284F7}"/>
              </a:ext>
            </a:extLst>
          </p:cNvPr>
          <p:cNvSpPr/>
          <p:nvPr/>
        </p:nvSpPr>
        <p:spPr>
          <a:xfrm>
            <a:off x="5201977" y="4349096"/>
            <a:ext cx="2961636" cy="191066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1"/>
              <a:t>v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8833" y="1838873"/>
            <a:ext cx="4248744" cy="27428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451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71" b="1" spc="-15" dirty="0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Information sources and touchpoints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5FE40A-C2C4-0346-849B-1605B688341E}"/>
              </a:ext>
            </a:extLst>
          </p:cNvPr>
          <p:cNvSpPr txBox="1"/>
          <p:nvPr/>
        </p:nvSpPr>
        <p:spPr>
          <a:xfrm>
            <a:off x="1647837" y="2946997"/>
            <a:ext cx="1805227" cy="508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1" dirty="0"/>
              <a:t>Demographics</a:t>
            </a:r>
          </a:p>
          <a:p>
            <a:endParaRPr lang="en-US" sz="135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E53C51-DB9B-4170-A001-EACD5DA391C3}"/>
              </a:ext>
            </a:extLst>
          </p:cNvPr>
          <p:cNvSpPr txBox="1"/>
          <p:nvPr/>
        </p:nvSpPr>
        <p:spPr>
          <a:xfrm>
            <a:off x="1647837" y="1537600"/>
            <a:ext cx="604589" cy="3002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1"/>
              <a:t>Photo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70074B-2FAE-4172-8E79-47BE29CD701C}"/>
              </a:ext>
            </a:extLst>
          </p:cNvPr>
          <p:cNvSpPr txBox="1"/>
          <p:nvPr/>
        </p:nvSpPr>
        <p:spPr>
          <a:xfrm>
            <a:off x="1705539" y="4747405"/>
            <a:ext cx="329728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200" dirty="0"/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8F1533-CDBB-441C-8830-C5640D03152D}"/>
              </a:ext>
            </a:extLst>
          </p:cNvPr>
          <p:cNvSpPr txBox="1"/>
          <p:nvPr/>
        </p:nvSpPr>
        <p:spPr>
          <a:xfrm>
            <a:off x="5192549" y="4711462"/>
            <a:ext cx="29616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100" dirty="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30AB6A-FFB8-4176-BAA5-23ECB8145632}"/>
              </a:ext>
            </a:extLst>
          </p:cNvPr>
          <p:cNvSpPr txBox="1"/>
          <p:nvPr/>
        </p:nvSpPr>
        <p:spPr>
          <a:xfrm>
            <a:off x="3824549" y="1877330"/>
            <a:ext cx="22714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xx</a:t>
            </a:r>
          </a:p>
          <a:p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4567EF-0A65-4BE4-9D37-B390F9911860}"/>
              </a:ext>
            </a:extLst>
          </p:cNvPr>
          <p:cNvSpPr/>
          <p:nvPr/>
        </p:nvSpPr>
        <p:spPr>
          <a:xfrm>
            <a:off x="6338261" y="2218413"/>
            <a:ext cx="4068932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351" dirty="0"/>
              <a:t>xx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A6683-46F2-4EA7-920A-A8647E9282A6}"/>
              </a:ext>
            </a:extLst>
          </p:cNvPr>
          <p:cNvSpPr/>
          <p:nvPr/>
        </p:nvSpPr>
        <p:spPr>
          <a:xfrm>
            <a:off x="1545282" y="516965"/>
            <a:ext cx="2707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spc="-15" dirty="0">
                <a:solidFill>
                  <a:schemeClr val="accent2"/>
                </a:solidFill>
              </a:rPr>
              <a:t>Name, short description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2EC393F-F8BD-4DAF-A47B-6FB6AC84B5E7}"/>
              </a:ext>
            </a:extLst>
          </p:cNvPr>
          <p:cNvSpPr/>
          <p:nvPr/>
        </p:nvSpPr>
        <p:spPr>
          <a:xfrm>
            <a:off x="6629699" y="202494"/>
            <a:ext cx="5276584" cy="1091397"/>
          </a:xfrm>
          <a:prstGeom prst="wedgeRoundRectCallout">
            <a:avLst>
              <a:gd name="adj1" fmla="val -55383"/>
              <a:gd name="adj2" fmla="val -21554"/>
              <a:gd name="adj3" fmla="val 16667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quote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E90B5-B727-4938-AC07-FDD30C222D91}"/>
              </a:ext>
            </a:extLst>
          </p:cNvPr>
          <p:cNvSpPr/>
          <p:nvPr/>
        </p:nvSpPr>
        <p:spPr>
          <a:xfrm>
            <a:off x="8297661" y="4349099"/>
            <a:ext cx="2282355" cy="274280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71" b="1" spc="-15" dirty="0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Daily</a:t>
            </a:r>
            <a:r>
              <a:rPr lang="en-US" sz="1961" b="1" spc="-20" dirty="0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 </a:t>
            </a:r>
            <a:r>
              <a:rPr lang="en-US" sz="1471" b="1" spc="-15" dirty="0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activities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F43A2E-7E44-40EF-9143-8F0505CB7138}"/>
              </a:ext>
            </a:extLst>
          </p:cNvPr>
          <p:cNvSpPr/>
          <p:nvPr/>
        </p:nvSpPr>
        <p:spPr>
          <a:xfrm>
            <a:off x="8297661" y="4349096"/>
            <a:ext cx="2282355" cy="191066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2D4703-A3F4-4EDB-AF08-2542A8FE3610}"/>
              </a:ext>
            </a:extLst>
          </p:cNvPr>
          <p:cNvSpPr txBox="1"/>
          <p:nvPr/>
        </p:nvSpPr>
        <p:spPr>
          <a:xfrm>
            <a:off x="8297661" y="4699151"/>
            <a:ext cx="2109531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xx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32F253-F19F-461C-8ED5-255702A00830}"/>
              </a:ext>
            </a:extLst>
          </p:cNvPr>
          <p:cNvSpPr/>
          <p:nvPr/>
        </p:nvSpPr>
        <p:spPr>
          <a:xfrm rot="20819040">
            <a:off x="89932" y="-11307"/>
            <a:ext cx="1428243" cy="2047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400" dirty="0"/>
              <a:t>TEMPLATE TO FILL</a:t>
            </a:r>
          </a:p>
        </p:txBody>
      </p:sp>
      <p:pic>
        <p:nvPicPr>
          <p:cNvPr id="7" name="Graphic 6" descr="Signature outline">
            <a:extLst>
              <a:ext uri="{FF2B5EF4-FFF2-40B4-BE49-F238E27FC236}">
                <a16:creationId xmlns:a16="http://schemas.microsoft.com/office/drawing/2014/main" id="{83346D0D-1E18-4CFF-99FC-38BEA1C76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17" y="764032"/>
            <a:ext cx="1104513" cy="1104513"/>
          </a:xfrm>
          <a:prstGeom prst="rect">
            <a:avLst/>
          </a:prstGeom>
        </p:spPr>
      </p:pic>
      <p:pic>
        <p:nvPicPr>
          <p:cNvPr id="10" name="Graphic 9" descr="Female Profile with solid fill">
            <a:extLst>
              <a:ext uri="{FF2B5EF4-FFF2-40B4-BE49-F238E27FC236}">
                <a16:creationId xmlns:a16="http://schemas.microsoft.com/office/drawing/2014/main" id="{26234E93-AFDA-424E-88D5-85EFA584A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08621" y="1483861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F69D5-6D2A-CF40-8E64-AC54345EEB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95" y="1270308"/>
            <a:ext cx="7458496" cy="54549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A3EB5F-2C0F-8347-9EC0-52C4F498E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300" y="388093"/>
            <a:ext cx="10073389" cy="1207684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/>
              <a:t>User </a:t>
            </a:r>
            <a:r>
              <a:rPr lang="fr-FR" dirty="0" err="1"/>
              <a:t>journey</a:t>
            </a:r>
            <a:br>
              <a:rPr lang="fr-FR" dirty="0"/>
            </a:br>
            <a:r>
              <a:rPr lang="en-GB" sz="1600" dirty="0"/>
              <a:t>Covers the path from discovery of a need/ through to finding solutions to </a:t>
            </a:r>
            <a:r>
              <a:rPr lang="en-GB" sz="1600" dirty="0" err="1"/>
              <a:t>Fullfill</a:t>
            </a:r>
            <a:r>
              <a:rPr lang="en-GB" sz="1600" dirty="0"/>
              <a:t> it. </a:t>
            </a:r>
            <a:br>
              <a:rPr lang="en-GB" sz="1600" dirty="0"/>
            </a:br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BBDC2-05BA-F24F-B6F9-CFBA2E198E75}"/>
              </a:ext>
            </a:extLst>
          </p:cNvPr>
          <p:cNvSpPr txBox="1"/>
          <p:nvPr/>
        </p:nvSpPr>
        <p:spPr>
          <a:xfrm>
            <a:off x="7957226" y="2187322"/>
            <a:ext cx="37339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itchFamily="2" charset="2"/>
              <a:buChar char="ü"/>
            </a:pPr>
            <a:r>
              <a:rPr lang="en-GB" dirty="0">
                <a:solidFill>
                  <a:schemeClr val="accent1"/>
                </a:solidFill>
              </a:rPr>
              <a:t>Allows to visualise the user interactions with different touchpoints</a:t>
            </a:r>
          </a:p>
          <a:p>
            <a:pPr marL="285744" indent="-285744">
              <a:buFont typeface="Wingdings" pitchFamily="2" charset="2"/>
              <a:buChar char="ü"/>
            </a:pPr>
            <a:endParaRPr lang="en-GB" dirty="0">
              <a:solidFill>
                <a:schemeClr val="accent1"/>
              </a:solidFill>
            </a:endParaRPr>
          </a:p>
          <a:p>
            <a:pPr marL="285744" indent="-285744">
              <a:buFont typeface="Wingdings" pitchFamily="2" charset="2"/>
              <a:buChar char="ü"/>
            </a:pPr>
            <a:r>
              <a:rPr lang="en-GB" dirty="0">
                <a:solidFill>
                  <a:schemeClr val="accent1"/>
                </a:solidFill>
              </a:rPr>
              <a:t>Time based </a:t>
            </a:r>
          </a:p>
          <a:p>
            <a:pPr marL="285744" indent="-285744">
              <a:buFont typeface="Wingdings" pitchFamily="2" charset="2"/>
              <a:buChar char="ü"/>
            </a:pPr>
            <a:endParaRPr lang="en-GB" dirty="0">
              <a:solidFill>
                <a:schemeClr val="accent1"/>
              </a:solidFill>
            </a:endParaRPr>
          </a:p>
          <a:p>
            <a:pPr marL="285744" indent="-285744">
              <a:buFont typeface="Wingdings" pitchFamily="2" charset="2"/>
              <a:buChar char="ü"/>
            </a:pPr>
            <a:r>
              <a:rPr lang="en-GB" dirty="0">
                <a:solidFill>
                  <a:schemeClr val="accent1"/>
                </a:solidFill>
              </a:rPr>
              <a:t>Captures user insight, emotions.</a:t>
            </a:r>
          </a:p>
          <a:p>
            <a:pPr marL="285744" indent="-285744">
              <a:buFont typeface="Wingdings" pitchFamily="2" charset="2"/>
              <a:buChar char="ü"/>
            </a:pPr>
            <a:endParaRPr lang="en-GB" dirty="0">
              <a:solidFill>
                <a:schemeClr val="accent1"/>
              </a:solidFill>
            </a:endParaRPr>
          </a:p>
          <a:p>
            <a:pPr marL="285744" indent="-285744">
              <a:buFont typeface="Wingdings" pitchFamily="2" charset="2"/>
              <a:buChar char="ü"/>
            </a:pPr>
            <a:r>
              <a:rPr lang="en-GB" dirty="0">
                <a:solidFill>
                  <a:schemeClr val="accent1"/>
                </a:solidFill>
              </a:rPr>
              <a:t>Allows to identify opportunities</a:t>
            </a:r>
          </a:p>
          <a:p>
            <a:pPr marL="285744" indent="-285744">
              <a:buFont typeface="Wingdings" pitchFamily="2" charset="2"/>
              <a:buChar char="ü"/>
            </a:pPr>
            <a:endParaRPr lang="en-GB" dirty="0">
              <a:solidFill>
                <a:schemeClr val="accent1"/>
              </a:solidFill>
            </a:endParaRPr>
          </a:p>
          <a:p>
            <a:pPr marL="285744" indent="-285744">
              <a:buFont typeface="Wingdings" pitchFamily="2" charset="2"/>
              <a:buChar char="ü"/>
            </a:pPr>
            <a:r>
              <a:rPr lang="en-GB" dirty="0">
                <a:solidFill>
                  <a:schemeClr val="accent1"/>
                </a:solidFill>
              </a:rPr>
              <a:t>Great collaboration tool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Content Placeholder 6" descr="Sad face outline">
            <a:extLst>
              <a:ext uri="{FF2B5EF4-FFF2-40B4-BE49-F238E27FC236}">
                <a16:creationId xmlns:a16="http://schemas.microsoft.com/office/drawing/2014/main" id="{149984E1-2106-48E5-86FC-81442CB05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8867" y="4908487"/>
            <a:ext cx="489508" cy="489508"/>
          </a:xfrm>
          <a:prstGeom prst="rect">
            <a:avLst/>
          </a:prstGeom>
        </p:spPr>
      </p:pic>
      <p:pic>
        <p:nvPicPr>
          <p:cNvPr id="7" name="Graphic 6" descr="Smiling face outline">
            <a:extLst>
              <a:ext uri="{FF2B5EF4-FFF2-40B4-BE49-F238E27FC236}">
                <a16:creationId xmlns:a16="http://schemas.microsoft.com/office/drawing/2014/main" id="{4009D378-C0F3-4C62-ABE5-326088859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74943" y="3359206"/>
            <a:ext cx="489509" cy="489509"/>
          </a:xfrm>
          <a:prstGeom prst="rect">
            <a:avLst/>
          </a:prstGeom>
        </p:spPr>
      </p:pic>
      <p:pic>
        <p:nvPicPr>
          <p:cNvPr id="8" name="Graphic 7" descr="Confused face outline">
            <a:extLst>
              <a:ext uri="{FF2B5EF4-FFF2-40B4-BE49-F238E27FC236}">
                <a16:creationId xmlns:a16="http://schemas.microsoft.com/office/drawing/2014/main" id="{5E3E13AD-4B15-4664-8D56-88C01E8038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25599" y="449682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06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 flipV="1">
            <a:off x="2089439" y="3475264"/>
            <a:ext cx="9720000" cy="1693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-853524" y="3924992"/>
            <a:ext cx="2136911" cy="25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29" dirty="0"/>
              <a:t>CHANNELS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86588" y="2142146"/>
            <a:ext cx="2508691" cy="30777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Active search of solutions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442132" y="2143563"/>
            <a:ext cx="1802809" cy="30777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Realise</a:t>
            </a:r>
            <a:r>
              <a:rPr lang="en-US" sz="1400" b="1" dirty="0">
                <a:solidFill>
                  <a:schemeClr val="bg1"/>
                </a:solidFill>
              </a:rPr>
              <a:t> the problem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836928" y="2142215"/>
            <a:ext cx="4873405" cy="30777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Identify and screen providers</a:t>
            </a:r>
          </a:p>
        </p:txBody>
      </p:sp>
      <p:pic>
        <p:nvPicPr>
          <p:cNvPr id="43" name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453" y="5108014"/>
            <a:ext cx="249568" cy="2495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" name="Group 43"/>
          <p:cNvGrpSpPr/>
          <p:nvPr/>
        </p:nvGrpSpPr>
        <p:grpSpPr>
          <a:xfrm>
            <a:off x="1128105" y="2650114"/>
            <a:ext cx="727577" cy="370107"/>
            <a:chOff x="681969" y="3442167"/>
            <a:chExt cx="1109253" cy="503372"/>
          </a:xfrm>
        </p:grpSpPr>
        <p:pic>
          <p:nvPicPr>
            <p:cNvPr id="46" name="image19.png" descr="D:\Users\lfreitas\Documents\pics\symbol_laptop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69" y="3442167"/>
              <a:ext cx="671160" cy="50337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pasted-imag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3129" y="3474807"/>
              <a:ext cx="438093" cy="438093"/>
            </a:xfrm>
            <a:prstGeom prst="rect">
              <a:avLst/>
            </a:prstGeom>
            <a:ln w="12700">
              <a:miter lim="400000"/>
            </a:ln>
          </p:spPr>
        </p:pic>
      </p:grpSp>
      <p:cxnSp>
        <p:nvCxnSpPr>
          <p:cNvPr id="45" name="Straight Connector 44"/>
          <p:cNvCxnSpPr/>
          <p:nvPr/>
        </p:nvCxnSpPr>
        <p:spPr>
          <a:xfrm flipV="1">
            <a:off x="2089439" y="3867163"/>
            <a:ext cx="9720000" cy="543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089439" y="4421121"/>
            <a:ext cx="9720000" cy="2241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875" y="2738151"/>
            <a:ext cx="303999" cy="16536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22735" y="2732281"/>
            <a:ext cx="991507" cy="21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9" dirty="0">
                <a:solidFill>
                  <a:schemeClr val="accent1"/>
                </a:solidFill>
              </a:rPr>
              <a:t>Website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80208" y="3132291"/>
            <a:ext cx="924051" cy="465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9" dirty="0">
                <a:solidFill>
                  <a:schemeClr val="accent1"/>
                </a:solidFill>
              </a:rPr>
              <a:t>Online Media</a:t>
            </a:r>
          </a:p>
          <a:p>
            <a:r>
              <a:rPr lang="en-US" sz="809" dirty="0">
                <a:solidFill>
                  <a:schemeClr val="accent1"/>
                </a:solidFill>
              </a:rPr>
              <a:t>Free/paid</a:t>
            </a:r>
          </a:p>
          <a:p>
            <a:endParaRPr lang="en-US" sz="809" dirty="0">
              <a:solidFill>
                <a:schemeClr val="accent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0208" y="3931336"/>
            <a:ext cx="924051" cy="465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9" dirty="0">
                <a:solidFill>
                  <a:schemeClr val="accent1"/>
                </a:solidFill>
              </a:rPr>
              <a:t>Local / national Media TV, Radio, Press,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0210" y="4637720"/>
            <a:ext cx="1031271" cy="465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9" dirty="0">
                <a:solidFill>
                  <a:schemeClr val="accent1"/>
                </a:solidFill>
              </a:rPr>
              <a:t>Advocates &amp; influencers</a:t>
            </a:r>
          </a:p>
          <a:p>
            <a:endParaRPr lang="en-US" sz="809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857" y="3182714"/>
            <a:ext cx="658031" cy="268241"/>
          </a:xfrm>
          <a:prstGeom prst="rect">
            <a:avLst/>
          </a:prstGeom>
        </p:spPr>
      </p:pic>
      <p:cxnSp>
        <p:nvCxnSpPr>
          <p:cNvPr id="67" name="Straight Connector 66"/>
          <p:cNvCxnSpPr/>
          <p:nvPr/>
        </p:nvCxnSpPr>
        <p:spPr>
          <a:xfrm flipV="1">
            <a:off x="2089439" y="3081181"/>
            <a:ext cx="9720000" cy="1693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2089439" y="5022204"/>
            <a:ext cx="9720000" cy="543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  <a:stCxn id="15" idx="0"/>
            <a:endCxn id="86" idx="1"/>
          </p:cNvCxnSpPr>
          <p:nvPr/>
        </p:nvCxnSpPr>
        <p:spPr>
          <a:xfrm flipV="1">
            <a:off x="3008906" y="3742042"/>
            <a:ext cx="1023377" cy="140573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442130" y="3882615"/>
            <a:ext cx="113355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accent1"/>
                </a:solidFill>
              </a:rPr>
              <a:t>‘New ways to make your house warmer’</a:t>
            </a:r>
          </a:p>
          <a:p>
            <a:r>
              <a:rPr lang="en-US" sz="800" dirty="0">
                <a:solidFill>
                  <a:schemeClr val="accent1"/>
                </a:solidFill>
              </a:rPr>
              <a:t>Article (free or paid)</a:t>
            </a:r>
          </a:p>
        </p:txBody>
      </p:sp>
      <p:cxnSp>
        <p:nvCxnSpPr>
          <p:cNvPr id="75" name="Straight Connector 74"/>
          <p:cNvCxnSpPr>
            <a:cxnSpLocks/>
            <a:stCxn id="86" idx="0"/>
            <a:endCxn id="72" idx="1"/>
          </p:cNvCxnSpPr>
          <p:nvPr/>
        </p:nvCxnSpPr>
        <p:spPr>
          <a:xfrm flipV="1">
            <a:off x="4436855" y="2787873"/>
            <a:ext cx="719329" cy="723336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8719252" y="5061476"/>
            <a:ext cx="5215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accent1"/>
                </a:solidFill>
              </a:rPr>
              <a:t>Calls sales</a:t>
            </a:r>
          </a:p>
          <a:p>
            <a:pPr>
              <a:buClr>
                <a:schemeClr val="accent6"/>
              </a:buClr>
            </a:pPr>
            <a:endParaRPr lang="en-US" sz="800" i="1" dirty="0">
              <a:solidFill>
                <a:schemeClr val="accent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838201" y="3142284"/>
            <a:ext cx="7637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accent1"/>
                </a:solidFill>
              </a:rPr>
              <a:t>Enquiries to other providers</a:t>
            </a:r>
            <a:endParaRPr lang="en-US" sz="800" dirty="0">
              <a:solidFill>
                <a:schemeClr val="accent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032283" y="3511209"/>
            <a:ext cx="80914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accent1"/>
                </a:solidFill>
              </a:rPr>
              <a:t>Search “home insulation”…</a:t>
            </a:r>
          </a:p>
          <a:p>
            <a:endParaRPr lang="en-US" sz="800" dirty="0">
              <a:solidFill>
                <a:schemeClr val="accent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4895787" y="3152783"/>
            <a:ext cx="102498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accent1"/>
                </a:solidFill>
              </a:rPr>
              <a:t>Reads about other insulation content</a:t>
            </a:r>
          </a:p>
          <a:p>
            <a:r>
              <a:rPr lang="en-US" sz="800" i="1" dirty="0">
                <a:solidFill>
                  <a:schemeClr val="accent1"/>
                </a:solidFill>
              </a:rPr>
              <a:t>Energy Saving Trust</a:t>
            </a:r>
          </a:p>
          <a:p>
            <a:endParaRPr lang="en-US" sz="800" i="1" dirty="0">
              <a:solidFill>
                <a:schemeClr val="accent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156184" y="2495485"/>
            <a:ext cx="76376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accent1"/>
                </a:solidFill>
              </a:rPr>
              <a:t>website (insulation landing pages)</a:t>
            </a:r>
            <a:endParaRPr lang="en-US" sz="800" dirty="0">
              <a:solidFill>
                <a:schemeClr val="accent1"/>
              </a:solidFill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6509748D-6305-5943-B1B2-62983CC6A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306" y="318700"/>
            <a:ext cx="5100132" cy="1174051"/>
          </a:xfrm>
        </p:spPr>
        <p:txBody>
          <a:bodyPr>
            <a:noAutofit/>
          </a:bodyPr>
          <a:lstStyle/>
          <a:p>
            <a:pPr algn="l"/>
            <a:br>
              <a:rPr lang="en-US" sz="2400" dirty="0"/>
            </a:br>
            <a:r>
              <a:rPr lang="en-US" sz="2400" dirty="0"/>
              <a:t>USER JOURNEY: </a:t>
            </a:r>
            <a:br>
              <a:rPr lang="en-US" sz="2400" dirty="0"/>
            </a:br>
            <a:r>
              <a:rPr lang="en-US" sz="2400" dirty="0"/>
              <a:t>I want to find a simple solution to make my home </a:t>
            </a:r>
            <a:r>
              <a:rPr lang="en-US" sz="2400" dirty="0" err="1"/>
              <a:t>cosier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B819EF76-84C6-5B40-8BC3-206728FB8170}"/>
              </a:ext>
            </a:extLst>
          </p:cNvPr>
          <p:cNvSpPr txBox="1">
            <a:spLocks/>
          </p:cNvSpPr>
          <p:nvPr/>
        </p:nvSpPr>
        <p:spPr bwMode="black">
          <a:xfrm>
            <a:off x="639632" y="582707"/>
            <a:ext cx="3617229" cy="799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 cap="sq">
            <a:noFill/>
            <a:miter lim="800000"/>
          </a:ln>
        </p:spPr>
        <p:txBody>
          <a:bodyPr vert="horz" lIns="137160" tIns="137160" rIns="137160" bIns="13716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/>
              <a:t>PERSONA: </a:t>
            </a:r>
          </a:p>
          <a:p>
            <a:pPr algn="l"/>
            <a:r>
              <a:rPr lang="en-US" sz="2100" dirty="0"/>
              <a:t>JOHN the retiree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11197A-7421-C34E-9BBC-7518566590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937" y="3966535"/>
            <a:ext cx="223707" cy="2144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6C78B8-3024-3241-A973-FC767A1EA1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7979" y="3948675"/>
            <a:ext cx="233452" cy="2308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4C5F62-142E-E240-8241-8299D21C90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8877" y="3964592"/>
            <a:ext cx="227651" cy="230461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AEE5EBA4-5323-904D-B500-429EDE5F7B73}"/>
              </a:ext>
            </a:extLst>
          </p:cNvPr>
          <p:cNvSpPr/>
          <p:nvPr/>
        </p:nvSpPr>
        <p:spPr>
          <a:xfrm>
            <a:off x="383545" y="3482893"/>
            <a:ext cx="924051" cy="341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9" dirty="0">
                <a:solidFill>
                  <a:schemeClr val="accent1"/>
                </a:solidFill>
              </a:rPr>
              <a:t>Search engine</a:t>
            </a:r>
          </a:p>
          <a:p>
            <a:endParaRPr lang="en-US" sz="809" dirty="0">
              <a:solidFill>
                <a:schemeClr val="accent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3E10CA-DD06-454C-9E66-13E01ECC2D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0396" y="3528087"/>
            <a:ext cx="403211" cy="3245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5108BB-2659-8245-BD4B-D53E411808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2935" y="4624718"/>
            <a:ext cx="287965" cy="287965"/>
          </a:xfrm>
          <a:prstGeom prst="rect">
            <a:avLst/>
          </a:prstGeom>
        </p:spPr>
      </p:pic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02575F3-194D-264B-BD7C-0C6066A614F5}"/>
              </a:ext>
            </a:extLst>
          </p:cNvPr>
          <p:cNvCxnSpPr>
            <a:cxnSpLocks/>
            <a:stCxn id="86" idx="0"/>
            <a:endCxn id="85" idx="1"/>
          </p:cNvCxnSpPr>
          <p:nvPr/>
        </p:nvCxnSpPr>
        <p:spPr>
          <a:xfrm flipV="1">
            <a:off x="4436855" y="3445171"/>
            <a:ext cx="458932" cy="66038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7388878-8ED5-3F46-AF9F-AE9E1FC9FCA6}"/>
              </a:ext>
            </a:extLst>
          </p:cNvPr>
          <p:cNvSpPr/>
          <p:nvPr/>
        </p:nvSpPr>
        <p:spPr>
          <a:xfrm>
            <a:off x="3768613" y="4542863"/>
            <a:ext cx="7807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accent1"/>
                </a:solidFill>
              </a:rPr>
              <a:t>Ask builder/architect for solutions</a:t>
            </a:r>
            <a:endParaRPr lang="en-US" sz="800" dirty="0">
              <a:solidFill>
                <a:schemeClr val="accent1"/>
              </a:solidFill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D9B0F5A-8DA3-054A-A1DF-E5308271A78C}"/>
              </a:ext>
            </a:extLst>
          </p:cNvPr>
          <p:cNvCxnSpPr>
            <a:cxnSpLocks/>
            <a:stCxn id="101" idx="0"/>
            <a:endCxn id="86" idx="2"/>
          </p:cNvCxnSpPr>
          <p:nvPr/>
        </p:nvCxnSpPr>
        <p:spPr>
          <a:xfrm flipV="1">
            <a:off x="4158969" y="3972874"/>
            <a:ext cx="277886" cy="569989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80A3FD2-7E6E-3747-8AE1-4A9411786A5B}"/>
              </a:ext>
            </a:extLst>
          </p:cNvPr>
          <p:cNvSpPr/>
          <p:nvPr/>
        </p:nvSpPr>
        <p:spPr>
          <a:xfrm>
            <a:off x="6207735" y="3153689"/>
            <a:ext cx="84296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accent1"/>
                </a:solidFill>
              </a:rPr>
              <a:t>Retargeting advertising</a:t>
            </a:r>
          </a:p>
          <a:p>
            <a:endParaRPr lang="en-US" sz="800" dirty="0">
              <a:solidFill>
                <a:schemeClr val="accent1"/>
              </a:solidFill>
            </a:endParaRP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47998EBF-D40F-B046-955D-C3A1C83BFE59}"/>
              </a:ext>
            </a:extLst>
          </p:cNvPr>
          <p:cNvCxnSpPr>
            <a:cxnSpLocks/>
            <a:stCxn id="74" idx="2"/>
            <a:endCxn id="114" idx="3"/>
          </p:cNvCxnSpPr>
          <p:nvPr/>
        </p:nvCxnSpPr>
        <p:spPr>
          <a:xfrm>
            <a:off x="6991243" y="2988667"/>
            <a:ext cx="59460" cy="395855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5FCB8BBD-8F43-264E-9DBF-B767B7C0A28F}"/>
              </a:ext>
            </a:extLst>
          </p:cNvPr>
          <p:cNvCxnSpPr>
            <a:cxnSpLocks/>
            <a:stCxn id="82" idx="1"/>
            <a:endCxn id="114" idx="3"/>
          </p:cNvCxnSpPr>
          <p:nvPr/>
        </p:nvCxnSpPr>
        <p:spPr>
          <a:xfrm flipH="1">
            <a:off x="7050703" y="3373117"/>
            <a:ext cx="787498" cy="11405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CDC45EF-F14F-AC47-9547-43EFDFF3DD18}"/>
              </a:ext>
            </a:extLst>
          </p:cNvPr>
          <p:cNvSpPr/>
          <p:nvPr/>
        </p:nvSpPr>
        <p:spPr>
          <a:xfrm>
            <a:off x="7660914" y="2692171"/>
            <a:ext cx="65919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accent1"/>
                </a:solidFill>
              </a:rPr>
              <a:t>Browse contact area</a:t>
            </a:r>
            <a:endParaRPr lang="en-US" sz="800" dirty="0">
              <a:solidFill>
                <a:schemeClr val="accent1"/>
              </a:solidFill>
            </a:endParaRP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C36061E-CA35-854D-BD8B-CB41AB9958EC}"/>
              </a:ext>
            </a:extLst>
          </p:cNvPr>
          <p:cNvCxnSpPr>
            <a:cxnSpLocks/>
            <a:stCxn id="127" idx="3"/>
            <a:endCxn id="76" idx="1"/>
          </p:cNvCxnSpPr>
          <p:nvPr/>
        </p:nvCxnSpPr>
        <p:spPr>
          <a:xfrm>
            <a:off x="8320107" y="2923004"/>
            <a:ext cx="399145" cy="2369305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5672DF0-9A85-0A4A-9132-9C316D46EAD6}"/>
              </a:ext>
            </a:extLst>
          </p:cNvPr>
          <p:cNvSpPr/>
          <p:nvPr/>
        </p:nvSpPr>
        <p:spPr>
          <a:xfrm>
            <a:off x="9477372" y="5328359"/>
            <a:ext cx="72381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accent1"/>
                </a:solidFill>
              </a:rPr>
              <a:t>Asks  Insulation company for quote</a:t>
            </a:r>
            <a:endParaRPr lang="en-US" sz="800" dirty="0">
              <a:solidFill>
                <a:schemeClr val="accent1"/>
              </a:solidFill>
            </a:endParaRP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EB6227B4-DE12-EF41-9CF8-0AB4306AECDA}"/>
              </a:ext>
            </a:extLst>
          </p:cNvPr>
          <p:cNvCxnSpPr>
            <a:cxnSpLocks/>
            <a:stCxn id="145" idx="1"/>
            <a:endCxn id="76" idx="3"/>
          </p:cNvCxnSpPr>
          <p:nvPr/>
        </p:nvCxnSpPr>
        <p:spPr>
          <a:xfrm flipH="1" flipV="1">
            <a:off x="9240813" y="5292309"/>
            <a:ext cx="236559" cy="328438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148">
            <a:extLst>
              <a:ext uri="{FF2B5EF4-FFF2-40B4-BE49-F238E27FC236}">
                <a16:creationId xmlns:a16="http://schemas.microsoft.com/office/drawing/2014/main" id="{CB72770B-4B42-BC45-97FD-A97E9F9E0C42}"/>
              </a:ext>
            </a:extLst>
          </p:cNvPr>
          <p:cNvSpPr/>
          <p:nvPr/>
        </p:nvSpPr>
        <p:spPr>
          <a:xfrm>
            <a:off x="9643437" y="4419759"/>
            <a:ext cx="78749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accent1"/>
                </a:solidFill>
              </a:rPr>
              <a:t>Asks for quote from other solutions providers</a:t>
            </a:r>
          </a:p>
          <a:p>
            <a:endParaRPr lang="en-US" sz="800" dirty="0">
              <a:solidFill>
                <a:schemeClr val="accent1"/>
              </a:solidFill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CA295A71-4889-9946-A64F-33359454267B}"/>
              </a:ext>
            </a:extLst>
          </p:cNvPr>
          <p:cNvCxnSpPr>
            <a:cxnSpLocks/>
            <a:stCxn id="149" idx="1"/>
            <a:endCxn id="82" idx="3"/>
          </p:cNvCxnSpPr>
          <p:nvPr/>
        </p:nvCxnSpPr>
        <p:spPr>
          <a:xfrm flipH="1" flipV="1">
            <a:off x="8601960" y="3373117"/>
            <a:ext cx="1041477" cy="1400585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9B03BD3-1F95-BF41-9A29-EA499AC85CAF}"/>
              </a:ext>
            </a:extLst>
          </p:cNvPr>
          <p:cNvCxnSpPr>
            <a:cxnSpLocks/>
            <a:stCxn id="72" idx="3"/>
            <a:endCxn id="74" idx="1"/>
          </p:cNvCxnSpPr>
          <p:nvPr/>
        </p:nvCxnSpPr>
        <p:spPr>
          <a:xfrm>
            <a:off x="5919944" y="2787873"/>
            <a:ext cx="689419" cy="31517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897C619-8F7F-9E4B-A044-D94C95C967CA}"/>
              </a:ext>
            </a:extLst>
          </p:cNvPr>
          <p:cNvCxnSpPr>
            <a:cxnSpLocks/>
            <a:stCxn id="72" idx="3"/>
            <a:endCxn id="114" idx="1"/>
          </p:cNvCxnSpPr>
          <p:nvPr/>
        </p:nvCxnSpPr>
        <p:spPr>
          <a:xfrm>
            <a:off x="5919944" y="2787873"/>
            <a:ext cx="287791" cy="596649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92D7447-B9BD-CC48-B822-7097AEF374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57126" y="2951544"/>
            <a:ext cx="216631" cy="244511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6F215FA6-BAB0-D84F-AF92-B0C678DD8652}"/>
              </a:ext>
            </a:extLst>
          </p:cNvPr>
          <p:cNvSpPr/>
          <p:nvPr/>
        </p:nvSpPr>
        <p:spPr>
          <a:xfrm>
            <a:off x="6609363" y="2650113"/>
            <a:ext cx="7637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accent1"/>
                </a:solidFill>
              </a:rPr>
              <a:t>Eligibility checker</a:t>
            </a:r>
            <a:endParaRPr lang="en-US" sz="800" dirty="0">
              <a:solidFill>
                <a:schemeClr val="accent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EE5E9A3-61AD-1346-8B0B-95CC6EF1E4D2}"/>
              </a:ext>
            </a:extLst>
          </p:cNvPr>
          <p:cNvSpPr/>
          <p:nvPr/>
        </p:nvSpPr>
        <p:spPr>
          <a:xfrm>
            <a:off x="11274258" y="5199197"/>
            <a:ext cx="70485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accent1"/>
                </a:solidFill>
              </a:rPr>
              <a:t>Client Receives quote for survey + ballpark on install based on floor area ranges</a:t>
            </a:r>
          </a:p>
          <a:p>
            <a:endParaRPr lang="en-US" sz="800" dirty="0">
              <a:solidFill>
                <a:schemeClr val="accent1"/>
              </a:solidFill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971C99E-75D3-624F-8C66-47EFC0FD49DC}"/>
              </a:ext>
            </a:extLst>
          </p:cNvPr>
          <p:cNvCxnSpPr>
            <a:cxnSpLocks/>
          </p:cNvCxnSpPr>
          <p:nvPr/>
        </p:nvCxnSpPr>
        <p:spPr>
          <a:xfrm flipV="1">
            <a:off x="7382886" y="2840223"/>
            <a:ext cx="287791" cy="4083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95D7F1E0-0B3F-A14F-98B6-1C1C23784C94}"/>
              </a:ext>
            </a:extLst>
          </p:cNvPr>
          <p:cNvSpPr/>
          <p:nvPr/>
        </p:nvSpPr>
        <p:spPr>
          <a:xfrm>
            <a:off x="10402885" y="5033624"/>
            <a:ext cx="63481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accent1"/>
                </a:solidFill>
              </a:rPr>
              <a:t>Company explains survey and install quote process</a:t>
            </a:r>
          </a:p>
          <a:p>
            <a:endParaRPr lang="en-US" sz="800" dirty="0">
              <a:solidFill>
                <a:schemeClr val="accent1"/>
              </a:solidFill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975A5B5-0EB9-7947-9B23-152816AB9CAF}"/>
              </a:ext>
            </a:extLst>
          </p:cNvPr>
          <p:cNvCxnSpPr>
            <a:cxnSpLocks/>
            <a:stCxn id="80" idx="1"/>
            <a:endCxn id="145" idx="3"/>
          </p:cNvCxnSpPr>
          <p:nvPr/>
        </p:nvCxnSpPr>
        <p:spPr>
          <a:xfrm flipH="1">
            <a:off x="10201185" y="5510678"/>
            <a:ext cx="201700" cy="110069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C6FFA80E-060C-644D-B891-07EF218C92EE}"/>
              </a:ext>
            </a:extLst>
          </p:cNvPr>
          <p:cNvCxnSpPr>
            <a:cxnSpLocks/>
            <a:stCxn id="77" idx="1"/>
            <a:endCxn id="80" idx="3"/>
          </p:cNvCxnSpPr>
          <p:nvPr/>
        </p:nvCxnSpPr>
        <p:spPr>
          <a:xfrm flipH="1" flipV="1">
            <a:off x="11037696" y="5510678"/>
            <a:ext cx="236562" cy="288684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AAF0A6D5-B0C1-5646-8B52-806F2AAF7BC5}"/>
              </a:ext>
            </a:extLst>
          </p:cNvPr>
          <p:cNvSpPr/>
          <p:nvPr/>
        </p:nvSpPr>
        <p:spPr>
          <a:xfrm>
            <a:off x="11275519" y="4527297"/>
            <a:ext cx="74015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accent1"/>
                </a:solidFill>
              </a:rPr>
              <a:t>Receives quotes from other solutions</a:t>
            </a:r>
            <a:endParaRPr lang="en-US" sz="800" dirty="0">
              <a:solidFill>
                <a:schemeClr val="accent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E561FF3-5F2D-8C44-ACAD-D6B1C83A0BA2}"/>
              </a:ext>
            </a:extLst>
          </p:cNvPr>
          <p:cNvCxnSpPr>
            <a:cxnSpLocks/>
            <a:stCxn id="98" idx="1"/>
            <a:endCxn id="149" idx="3"/>
          </p:cNvCxnSpPr>
          <p:nvPr/>
        </p:nvCxnSpPr>
        <p:spPr>
          <a:xfrm flipH="1" flipV="1">
            <a:off x="10430933" y="4773702"/>
            <a:ext cx="844586" cy="45983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equential Access Storage 102">
            <a:extLst>
              <a:ext uri="{FF2B5EF4-FFF2-40B4-BE49-F238E27FC236}">
                <a16:creationId xmlns:a16="http://schemas.microsoft.com/office/drawing/2014/main" id="{C575BB0C-A819-DF49-84D5-FD95A4282C96}"/>
              </a:ext>
            </a:extLst>
          </p:cNvPr>
          <p:cNvSpPr/>
          <p:nvPr/>
        </p:nvSpPr>
        <p:spPr>
          <a:xfrm>
            <a:off x="1347385" y="1958519"/>
            <a:ext cx="937003" cy="492823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/>
              <a:t>My home is cold &amp; draughty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C7B614E-9E14-D242-A23D-4F149229CF67}"/>
              </a:ext>
            </a:extLst>
          </p:cNvPr>
          <p:cNvCxnSpPr>
            <a:cxnSpLocks/>
            <a:stCxn id="85" idx="0"/>
            <a:endCxn id="72" idx="2"/>
          </p:cNvCxnSpPr>
          <p:nvPr/>
        </p:nvCxnSpPr>
        <p:spPr>
          <a:xfrm flipV="1">
            <a:off x="5408279" y="3080260"/>
            <a:ext cx="129785" cy="72523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6E67FE2A-1CAA-4542-9B00-31D4357E5E06}"/>
              </a:ext>
            </a:extLst>
          </p:cNvPr>
          <p:cNvSpPr/>
          <p:nvPr/>
        </p:nvSpPr>
        <p:spPr>
          <a:xfrm>
            <a:off x="380208" y="5147007"/>
            <a:ext cx="1165229" cy="341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9" dirty="0">
                <a:solidFill>
                  <a:schemeClr val="accent1"/>
                </a:solidFill>
              </a:rPr>
              <a:t>Sales teams</a:t>
            </a:r>
          </a:p>
          <a:p>
            <a:endParaRPr lang="en-US" sz="809" dirty="0">
              <a:solidFill>
                <a:schemeClr val="accent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E1CDB17-D956-E902-1DAC-9988C59162CE}"/>
              </a:ext>
            </a:extLst>
          </p:cNvPr>
          <p:cNvSpPr/>
          <p:nvPr/>
        </p:nvSpPr>
        <p:spPr>
          <a:xfrm rot="20406283">
            <a:off x="7245" y="70894"/>
            <a:ext cx="1405545" cy="8921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108882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>
            <a:cxnSpLocks/>
          </p:cNvCxnSpPr>
          <p:nvPr/>
        </p:nvCxnSpPr>
        <p:spPr>
          <a:xfrm flipV="1">
            <a:off x="1853464" y="3962462"/>
            <a:ext cx="9720000" cy="16932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-623539" y="4170800"/>
            <a:ext cx="2136911" cy="25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29" dirty="0"/>
              <a:t>CHANNELS</a:t>
            </a:r>
          </a:p>
        </p:txBody>
      </p:sp>
      <p:cxnSp>
        <p:nvCxnSpPr>
          <p:cNvPr id="45" name="Straight Connector 44"/>
          <p:cNvCxnSpPr>
            <a:cxnSpLocks/>
          </p:cNvCxnSpPr>
          <p:nvPr/>
        </p:nvCxnSpPr>
        <p:spPr>
          <a:xfrm flipV="1">
            <a:off x="1853464" y="4584718"/>
            <a:ext cx="9720000" cy="5431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V="1">
            <a:off x="1853464" y="5195472"/>
            <a:ext cx="9720000" cy="22416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/>
          </p:cNvCxnSpPr>
          <p:nvPr/>
        </p:nvCxnSpPr>
        <p:spPr>
          <a:xfrm flipV="1">
            <a:off x="1853464" y="3340206"/>
            <a:ext cx="9720000" cy="16932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3A132A-AB99-0A4A-ECE2-0B16AE081F9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36FA3A5-B5C1-4C2C-A849-42B912EC3AEB}"/>
              </a:ext>
            </a:extLst>
          </p:cNvPr>
          <p:cNvSpPr/>
          <p:nvPr/>
        </p:nvSpPr>
        <p:spPr>
          <a:xfrm>
            <a:off x="570271" y="2435989"/>
            <a:ext cx="12634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</a:rPr>
              <a:t>Journey phases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8D23A6-EEB3-BA7A-C9A0-724B1126C6DC}"/>
              </a:ext>
            </a:extLst>
          </p:cNvPr>
          <p:cNvSpPr/>
          <p:nvPr/>
        </p:nvSpPr>
        <p:spPr>
          <a:xfrm rot="20819040">
            <a:off x="57162" y="-7568"/>
            <a:ext cx="1428243" cy="175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400" dirty="0"/>
              <a:t>TEMPLATE TO FILL</a:t>
            </a:r>
          </a:p>
          <a:p>
            <a:pPr algn="ctr"/>
            <a:endParaRPr lang="fr-FR" sz="14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0386F73-1E43-8DC4-3767-EC81D6E7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740" y="873150"/>
            <a:ext cx="8247520" cy="336329"/>
          </a:xfrm>
        </p:spPr>
        <p:txBody>
          <a:bodyPr/>
          <a:lstStyle/>
          <a:p>
            <a:r>
              <a:rPr lang="en-US" sz="3733" dirty="0">
                <a:solidFill>
                  <a:srgbClr val="53C300"/>
                </a:solidFill>
                <a:latin typeface="+mj-lt"/>
              </a:rPr>
              <a:t>USER JOURNEY TITLE: </a:t>
            </a:r>
            <a:endParaRPr lang="en-GB" sz="3733" dirty="0">
              <a:solidFill>
                <a:srgbClr val="53C300"/>
              </a:solidFill>
              <a:latin typeface="+mj-lt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4A923C2F-E599-E9F3-E86F-2BB2534BE45F}"/>
              </a:ext>
            </a:extLst>
          </p:cNvPr>
          <p:cNvSpPr/>
          <p:nvPr/>
        </p:nvSpPr>
        <p:spPr>
          <a:xfrm>
            <a:off x="8899431" y="2345797"/>
            <a:ext cx="2712465" cy="622164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4</a:t>
            </a:r>
            <a:endParaRPr lang="en-GB" dirty="0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252B2AC9-B151-2BA7-1BFC-7CC3B5BC9305}"/>
              </a:ext>
            </a:extLst>
          </p:cNvPr>
          <p:cNvSpPr/>
          <p:nvPr/>
        </p:nvSpPr>
        <p:spPr>
          <a:xfrm>
            <a:off x="6545830" y="2335965"/>
            <a:ext cx="2712465" cy="62216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3</a:t>
            </a:r>
            <a:endParaRPr lang="en-GB" dirty="0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BD1DB9E8-5F89-C30B-54A0-2FAE191DFC16}"/>
              </a:ext>
            </a:extLst>
          </p:cNvPr>
          <p:cNvSpPr/>
          <p:nvPr/>
        </p:nvSpPr>
        <p:spPr>
          <a:xfrm>
            <a:off x="4192230" y="2335965"/>
            <a:ext cx="2712465" cy="62216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2</a:t>
            </a:r>
            <a:endParaRPr lang="en-GB" dirty="0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7A6A73D5-A78E-E916-814C-91B7AD25DE24}"/>
              </a:ext>
            </a:extLst>
          </p:cNvPr>
          <p:cNvSpPr/>
          <p:nvPr/>
        </p:nvSpPr>
        <p:spPr>
          <a:xfrm>
            <a:off x="1838630" y="2335965"/>
            <a:ext cx="2712465" cy="62216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1</a:t>
            </a:r>
            <a:endParaRPr lang="en-GB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C6D744E-290B-E451-6BD9-68B877161B0D}"/>
              </a:ext>
            </a:extLst>
          </p:cNvPr>
          <p:cNvSpPr/>
          <p:nvPr/>
        </p:nvSpPr>
        <p:spPr>
          <a:xfrm>
            <a:off x="2183768" y="5640980"/>
            <a:ext cx="2083432" cy="1091397"/>
          </a:xfrm>
          <a:prstGeom prst="wedgeRoundRectCallout">
            <a:avLst>
              <a:gd name="adj1" fmla="val -20460"/>
              <a:gd name="adj2" fmla="val -61193"/>
              <a:gd name="adj3" fmla="val 16667"/>
            </a:avLst>
          </a:prstGeom>
          <a:solidFill>
            <a:srgbClr val="28B43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User’s thoughts/ pains / questions?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87440E6-1074-A87F-5820-906D6236B2AF}"/>
              </a:ext>
            </a:extLst>
          </p:cNvPr>
          <p:cNvSpPr/>
          <p:nvPr/>
        </p:nvSpPr>
        <p:spPr>
          <a:xfrm>
            <a:off x="4543744" y="5659098"/>
            <a:ext cx="2083432" cy="1091397"/>
          </a:xfrm>
          <a:prstGeom prst="wedgeRoundRectCallout">
            <a:avLst>
              <a:gd name="adj1" fmla="val -20460"/>
              <a:gd name="adj2" fmla="val -61193"/>
              <a:gd name="adj3" fmla="val 16667"/>
            </a:avLst>
          </a:prstGeom>
          <a:solidFill>
            <a:srgbClr val="28B43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User’s thoughts/ pains / questions?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2074911-2551-8454-8633-5DC7608E8F73}"/>
              </a:ext>
            </a:extLst>
          </p:cNvPr>
          <p:cNvSpPr/>
          <p:nvPr/>
        </p:nvSpPr>
        <p:spPr>
          <a:xfrm>
            <a:off x="6903720" y="5666416"/>
            <a:ext cx="2083432" cy="1091397"/>
          </a:xfrm>
          <a:prstGeom prst="wedgeRoundRectCallout">
            <a:avLst>
              <a:gd name="adj1" fmla="val -20460"/>
              <a:gd name="adj2" fmla="val -61193"/>
              <a:gd name="adj3" fmla="val 16667"/>
            </a:avLst>
          </a:prstGeom>
          <a:solidFill>
            <a:srgbClr val="28B43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User’s thoughts/ pains / questions?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49F8F0D-0415-5045-2DA5-430644C79F23}"/>
              </a:ext>
            </a:extLst>
          </p:cNvPr>
          <p:cNvSpPr/>
          <p:nvPr/>
        </p:nvSpPr>
        <p:spPr>
          <a:xfrm>
            <a:off x="9263696" y="5640980"/>
            <a:ext cx="2083432" cy="1091397"/>
          </a:xfrm>
          <a:prstGeom prst="wedgeRoundRectCallout">
            <a:avLst>
              <a:gd name="adj1" fmla="val -20460"/>
              <a:gd name="adj2" fmla="val -61193"/>
              <a:gd name="adj3" fmla="val 16667"/>
            </a:avLst>
          </a:prstGeom>
          <a:solidFill>
            <a:srgbClr val="28B43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User’s thoughts/ pains / questions?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90CB9A-A82B-D5B2-E73A-90F9F43B48C1}"/>
              </a:ext>
            </a:extLst>
          </p:cNvPr>
          <p:cNvSpPr/>
          <p:nvPr/>
        </p:nvSpPr>
        <p:spPr>
          <a:xfrm>
            <a:off x="2104103" y="3114930"/>
            <a:ext cx="160948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 dirty="0"/>
              <a:t>xxx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41527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1705F2-6D70-1FD4-EAD1-2F544BA76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520522" cy="1325563"/>
          </a:xfrm>
        </p:spPr>
        <p:txBody>
          <a:bodyPr>
            <a:normAutofit/>
          </a:bodyPr>
          <a:lstStyle/>
          <a:p>
            <a:r>
              <a:rPr lang="fr-FR" sz="3600" dirty="0"/>
              <a:t>Next </a:t>
            </a:r>
            <a:r>
              <a:rPr lang="fr-FR" sz="3600" dirty="0" err="1"/>
              <a:t>steps</a:t>
            </a:r>
            <a:r>
              <a:rPr lang="fr-FR" sz="3600" dirty="0"/>
              <a:t> to </a:t>
            </a:r>
            <a:r>
              <a:rPr lang="fr-FR" sz="3600" dirty="0" err="1"/>
              <a:t>complete</a:t>
            </a:r>
            <a:r>
              <a:rPr lang="fr-FR" sz="3600" dirty="0"/>
              <a:t> </a:t>
            </a:r>
            <a:r>
              <a:rPr lang="fr-FR" sz="3600" dirty="0" err="1"/>
              <a:t>research</a:t>
            </a:r>
            <a:r>
              <a:rPr lang="fr-FR" sz="3600" dirty="0"/>
              <a:t> </a:t>
            </a:r>
            <a:r>
              <a:rPr lang="fr-FR" sz="3600" dirty="0" err="1"/>
              <a:t>with</a:t>
            </a:r>
            <a:r>
              <a:rPr lang="fr-FR" sz="3600" dirty="0"/>
              <a:t> </a:t>
            </a:r>
            <a:r>
              <a:rPr lang="fr-FR" sz="3600" dirty="0" err="1"/>
              <a:t>factual</a:t>
            </a:r>
            <a:r>
              <a:rPr lang="fr-FR" sz="3600" dirty="0"/>
              <a:t> insights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29ECA3-504C-7A4F-3E76-8B25FA1E4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DO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41C568-1F80-A537-D6B2-3A125330F3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 err="1"/>
              <a:t>Define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objectives, questions to </a:t>
            </a:r>
            <a:r>
              <a:rPr lang="fr-FR" dirty="0" err="1"/>
              <a:t>answer</a:t>
            </a:r>
            <a:r>
              <a:rPr lang="fr-FR" dirty="0"/>
              <a:t>, </a:t>
            </a:r>
            <a:r>
              <a:rPr lang="fr-FR" dirty="0" err="1"/>
              <a:t>assumptions</a:t>
            </a:r>
            <a:r>
              <a:rPr lang="fr-FR" dirty="0"/>
              <a:t> to </a:t>
            </a:r>
            <a:r>
              <a:rPr lang="fr-FR" dirty="0" err="1"/>
              <a:t>validate</a:t>
            </a:r>
            <a:endParaRPr lang="fr-FR" dirty="0"/>
          </a:p>
          <a:p>
            <a:r>
              <a:rPr lang="fr-FR" dirty="0" err="1"/>
              <a:t>Define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objectives and budget (desktop, </a:t>
            </a:r>
            <a:r>
              <a:rPr lang="fr-FR" dirty="0" err="1"/>
              <a:t>surveys</a:t>
            </a:r>
            <a:r>
              <a:rPr lang="fr-FR" dirty="0"/>
              <a:t>, focus groups, 121 interviews…)</a:t>
            </a:r>
          </a:p>
          <a:p>
            <a:r>
              <a:rPr lang="fr-FR" dirty="0" err="1"/>
              <a:t>Conduct</a:t>
            </a:r>
            <a:r>
              <a:rPr lang="fr-FR" dirty="0"/>
              <a:t> </a:t>
            </a:r>
            <a:r>
              <a:rPr lang="fr-FR" dirty="0" err="1"/>
              <a:t>internal</a:t>
            </a:r>
            <a:r>
              <a:rPr lang="fr-FR" dirty="0"/>
              <a:t> stakeholders interviews to </a:t>
            </a:r>
            <a:r>
              <a:rPr lang="fr-FR" dirty="0" err="1"/>
              <a:t>refine</a:t>
            </a:r>
            <a:endParaRPr lang="fr-FR" dirty="0"/>
          </a:p>
          <a:p>
            <a:r>
              <a:rPr lang="fr-FR" dirty="0" err="1"/>
              <a:t>Recruit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participants </a:t>
            </a:r>
            <a:r>
              <a:rPr lang="fr-FR" dirty="0" err="1"/>
              <a:t>based</a:t>
            </a:r>
            <a:r>
              <a:rPr lang="fr-FR" dirty="0"/>
              <a:t> on draft </a:t>
            </a:r>
            <a:r>
              <a:rPr lang="fr-FR" dirty="0" err="1"/>
              <a:t>personas</a:t>
            </a:r>
            <a:r>
              <a:rPr lang="fr-FR" dirty="0"/>
              <a:t> (3 to 5 per profile)</a:t>
            </a:r>
          </a:p>
          <a:p>
            <a:r>
              <a:rPr lang="fr-FR" dirty="0" err="1"/>
              <a:t>Conduct</a:t>
            </a:r>
            <a:r>
              <a:rPr lang="fr-FR" dirty="0"/>
              <a:t> </a:t>
            </a:r>
            <a:r>
              <a:rPr lang="fr-FR" dirty="0" err="1"/>
              <a:t>research</a:t>
            </a:r>
            <a:endParaRPr lang="fr-FR" dirty="0"/>
          </a:p>
          <a:p>
            <a:r>
              <a:rPr lang="fr-FR" dirty="0" err="1"/>
              <a:t>Map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insight </a:t>
            </a:r>
            <a:r>
              <a:rPr lang="fr-FR" dirty="0" err="1"/>
              <a:t>summary</a:t>
            </a:r>
            <a:r>
              <a:rPr lang="fr-FR" dirty="0"/>
              <a:t>, </a:t>
            </a:r>
            <a:r>
              <a:rPr lang="fr-FR" dirty="0" err="1"/>
              <a:t>updated</a:t>
            </a:r>
            <a:r>
              <a:rPr lang="fr-FR" dirty="0"/>
              <a:t> persona and user </a:t>
            </a:r>
            <a:r>
              <a:rPr lang="fr-FR" dirty="0" err="1"/>
              <a:t>journeys</a:t>
            </a:r>
            <a:endParaRPr lang="fr-FR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3EBFD9B-1FA2-CAA0-240B-0ECBDB27C01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 err="1"/>
              <a:t>Feel</a:t>
            </a:r>
            <a:r>
              <a:rPr lang="fr-FR" dirty="0"/>
              <a:t> free to contact me on marie@theccollective.com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1C16D-B194-E38A-D200-F39A6FEB09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128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s">
  <a:themeElements>
    <a:clrScheme name="CAL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AF23"/>
      </a:accent1>
      <a:accent2>
        <a:srgbClr val="EB5919"/>
      </a:accent2>
      <a:accent3>
        <a:srgbClr val="E63241"/>
      </a:accent3>
      <a:accent4>
        <a:srgbClr val="82BE64"/>
      </a:accent4>
      <a:accent5>
        <a:srgbClr val="28AF78"/>
      </a:accent5>
      <a:accent6>
        <a:srgbClr val="46B9B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Bullet and Image">
  <a:themeElements>
    <a:clrScheme name="CAL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AF23"/>
      </a:accent1>
      <a:accent2>
        <a:srgbClr val="EB5919"/>
      </a:accent2>
      <a:accent3>
        <a:srgbClr val="E63241"/>
      </a:accent3>
      <a:accent4>
        <a:srgbClr val="82BE64"/>
      </a:accent4>
      <a:accent5>
        <a:srgbClr val="28AF78"/>
      </a:accent5>
      <a:accent6>
        <a:srgbClr val="46B9B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Text 1 col">
  <a:themeElements>
    <a:clrScheme name="CAL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AF23"/>
      </a:accent1>
      <a:accent2>
        <a:srgbClr val="EB5919"/>
      </a:accent2>
      <a:accent3>
        <a:srgbClr val="E63241"/>
      </a:accent3>
      <a:accent4>
        <a:srgbClr val="82BE64"/>
      </a:accent4>
      <a:accent5>
        <a:srgbClr val="28AF78"/>
      </a:accent5>
      <a:accent6>
        <a:srgbClr val="46B9B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End Frame">
  <a:themeElements>
    <a:clrScheme name="CAL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AF23"/>
      </a:accent1>
      <a:accent2>
        <a:srgbClr val="EB5919"/>
      </a:accent2>
      <a:accent3>
        <a:srgbClr val="E63241"/>
      </a:accent3>
      <a:accent4>
        <a:srgbClr val="82BE64"/>
      </a:accent4>
      <a:accent5>
        <a:srgbClr val="28AF78"/>
      </a:accent5>
      <a:accent6>
        <a:srgbClr val="46B9B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0895099A4AF942AC32480B6D8840AA" ma:contentTypeVersion="21" ma:contentTypeDescription="Create a new document." ma:contentTypeScope="" ma:versionID="048dcb68a73944bc58f42e91bd691c1b">
  <xsd:schema xmlns:xsd="http://www.w3.org/2001/XMLSchema" xmlns:xs="http://www.w3.org/2001/XMLSchema" xmlns:p="http://schemas.microsoft.com/office/2006/metadata/properties" xmlns:ns2="e8abd1d2-1230-4edf-99a9-963a3e25c052" xmlns:ns3="38afc50f-cf5e-4c32-9ceb-f14bab87c6a8" targetNamespace="http://schemas.microsoft.com/office/2006/metadata/properties" ma:root="true" ma:fieldsID="7d67df6b7292d85f6b36d216d73e5689" ns2:_="" ns3:_="">
    <xsd:import namespace="e8abd1d2-1230-4edf-99a9-963a3e25c052"/>
    <xsd:import namespace="38afc50f-cf5e-4c32-9ceb-f14bab87c6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TaxKeywordTaxHTField" minOccurs="0"/>
                <xsd:element ref="ns2:MediaServiceObjectDetectorVersions" minOccurs="0"/>
                <xsd:element ref="ns2:Text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abd1d2-1230-4edf-99a9-963a3e25c0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09007e9-a995-48a9-a2ca-2b0c62f9d6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Text" ma:index="27" nillable="true" ma:displayName="Text" ma:description="This is some text tjhat you can read to figure out what is going on without having to open the file&#10;" ma:format="Dropdown" ma:internalName="Text">
      <xsd:simpleType>
        <xsd:restriction base="dms:Text">
          <xsd:maxLength value="255"/>
        </xsd:restriction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afc50f-cf5e-4c32-9ceb-f14bab87c6a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75bf935-4f3a-4f8d-8942-c625ba2dd5eb}" ma:internalName="TaxCatchAll" ma:showField="CatchAllData" ma:web="38afc50f-cf5e-4c32-9ceb-f14bab87c6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5" nillable="true" ma:taxonomy="true" ma:internalName="TaxKeywordTaxHTField" ma:taxonomyFieldName="TaxKeyword" ma:displayName="Enterprise Keywords" ma:fieldId="{23f27201-bee3-471e-b2e7-b64fd8b7ca38}" ma:taxonomyMulti="true" ma:sspId="209007e9-a995-48a9-a2ca-2b0c62f9d6c7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8afc50f-cf5e-4c32-9ceb-f14bab87c6a8" xsi:nil="true"/>
    <lcf76f155ced4ddcb4097134ff3c332f xmlns="e8abd1d2-1230-4edf-99a9-963a3e25c052">
      <Terms xmlns="http://schemas.microsoft.com/office/infopath/2007/PartnerControls"/>
    </lcf76f155ced4ddcb4097134ff3c332f>
    <TaxKeywordTaxHTField xmlns="38afc50f-cf5e-4c32-9ceb-f14bab87c6a8">
      <Terms xmlns="http://schemas.microsoft.com/office/infopath/2007/PartnerControls"/>
    </TaxKeywordTaxHTField>
    <Text xmlns="e8abd1d2-1230-4edf-99a9-963a3e25c052" xsi:nil="true"/>
  </documentManagement>
</p:properties>
</file>

<file path=customXml/itemProps1.xml><?xml version="1.0" encoding="utf-8"?>
<ds:datastoreItem xmlns:ds="http://schemas.openxmlformats.org/officeDocument/2006/customXml" ds:itemID="{2FD2CA14-C792-49D8-9AD4-E5532FE01F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E8A702-B5FF-48EE-8494-0A14F45D52E8}">
  <ds:schemaRefs>
    <ds:schemaRef ds:uri="38afc50f-cf5e-4c32-9ceb-f14bab87c6a8"/>
    <ds:schemaRef ds:uri="e8abd1d2-1230-4edf-99a9-963a3e25c0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CCCD737-4344-4F7F-9D84-6D36C5E26963}">
  <ds:schemaRefs>
    <ds:schemaRef ds:uri="http://schemas.microsoft.com/office/2006/documentManagement/types"/>
    <ds:schemaRef ds:uri="http://schemas.microsoft.com/office/infopath/2007/PartnerControls"/>
    <ds:schemaRef ds:uri="38afc50f-cf5e-4c32-9ceb-f14bab87c6a8"/>
    <ds:schemaRef ds:uri="http://purl.org/dc/elements/1.1/"/>
    <ds:schemaRef ds:uri="http://schemas.microsoft.com/office/2006/metadata/properties"/>
    <ds:schemaRef ds:uri="http://purl.org/dc/terms/"/>
    <ds:schemaRef ds:uri="e8abd1d2-1230-4edf-99a9-963a3e25c052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2780</TotalTime>
  <Words>880</Words>
  <Application>Microsoft Office PowerPoint</Application>
  <PresentationFormat>Widescreen</PresentationFormat>
  <Paragraphs>164</Paragraphs>
  <Slides>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Office Theme</vt:lpstr>
      <vt:lpstr>Title Slides</vt:lpstr>
      <vt:lpstr>Bullet and Image</vt:lpstr>
      <vt:lpstr>Text 1 col</vt:lpstr>
      <vt:lpstr>End Frame</vt:lpstr>
      <vt:lpstr>PowerPoint Presentation</vt:lpstr>
      <vt:lpstr>How to use thess templates</vt:lpstr>
      <vt:lpstr>User persona, a key output or user-research and cornerstone of UX and marketing</vt:lpstr>
      <vt:lpstr>PowerPoint Presentation</vt:lpstr>
      <vt:lpstr>PowerPoint Presentation</vt:lpstr>
      <vt:lpstr>User journey Covers the path from discovery of a need/ through to finding solutions to Fullfill it.  </vt:lpstr>
      <vt:lpstr> USER JOURNEY:  I want to find a simple solution to make my home cosier </vt:lpstr>
      <vt:lpstr>USER JOURNEY TITLE: </vt:lpstr>
      <vt:lpstr>Next steps to complete research with factual insights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Leslie</dc:creator>
  <cp:lastModifiedBy>marie geneste</cp:lastModifiedBy>
  <cp:revision>5</cp:revision>
  <dcterms:created xsi:type="dcterms:W3CDTF">2022-08-25T11:12:04Z</dcterms:created>
  <dcterms:modified xsi:type="dcterms:W3CDTF">2024-07-23T15:27:47Z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0x010100D00895099A4AF942AC32480B6D8840AA</vt:lpwstr>
  </property>
  <property fmtid="{D5CDD505-2E9C-101B-9397-08002B2CF9AE}" pid="3" name="MediaServiceImageTags">
    <vt:lpwstr/>
  </property>
  <property fmtid="{D5CDD505-2E9C-101B-9397-08002B2CF9AE}" pid="4" name="TaxKeyword">
    <vt:lpwstr/>
  </property>
</Properties>
</file>