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98" r:id="rId5"/>
    <p:sldMasterId id="2147483805" r:id="rId6"/>
    <p:sldMasterId id="2147483818" r:id="rId7"/>
    <p:sldMasterId id="2147483825" r:id="rId8"/>
  </p:sldMasterIdLst>
  <p:notesMasterIdLst>
    <p:notesMasterId r:id="rId11"/>
  </p:notesMasterIdLst>
  <p:sldIdLst>
    <p:sldId id="816" r:id="rId9"/>
    <p:sldId id="214747135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A1AB9-38F2-E99D-C504-D8B7B9EA03C4}" name="James  Ruel" initials="JR" userId="James  Rue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431"/>
    <a:srgbClr val="2CB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261" autoAdjust="0"/>
  </p:normalViewPr>
  <p:slideViewPr>
    <p:cSldViewPr snapToGrid="0">
      <p:cViewPr varScale="1">
        <p:scale>
          <a:sx n="85" d="100"/>
          <a:sy n="85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Fredericks" userId="2e46fd2f-7fa1-4f8d-bd5e-550f576d530d" providerId="ADAL" clId="{82A3C38E-BDA9-495B-AC85-9FA8F37933A2}"/>
    <pc:docChg chg="delSld">
      <pc:chgData name="Natalie Fredericks" userId="2e46fd2f-7fa1-4f8d-bd5e-550f576d530d" providerId="ADAL" clId="{82A3C38E-BDA9-495B-AC85-9FA8F37933A2}" dt="2024-07-30T08:12:10.109" v="2" actId="47"/>
      <pc:docMkLst>
        <pc:docMk/>
      </pc:docMkLst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0" sldId="599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1202948265" sldId="655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1072802851" sldId="656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3311088506" sldId="670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3826043941" sldId="789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0" sldId="812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3109227215" sldId="817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3547373526" sldId="818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3145548130" sldId="819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780681176" sldId="820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3855788391" sldId="1121"/>
        </pc:sldMkLst>
      </pc:sldChg>
      <pc:sldChg chg="del">
        <pc:chgData name="Natalie Fredericks" userId="2e46fd2f-7fa1-4f8d-bd5e-550f576d530d" providerId="ADAL" clId="{82A3C38E-BDA9-495B-AC85-9FA8F37933A2}" dt="2024-07-30T08:12:02.266" v="0" actId="47"/>
        <pc:sldMkLst>
          <pc:docMk/>
          <pc:sldMk cId="4013333692" sldId="1122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2777222651" sldId="1151"/>
        </pc:sldMkLst>
      </pc:sldChg>
      <pc:sldChg chg="del">
        <pc:chgData name="Natalie Fredericks" userId="2e46fd2f-7fa1-4f8d-bd5e-550f576d530d" providerId="ADAL" clId="{82A3C38E-BDA9-495B-AC85-9FA8F37933A2}" dt="2024-07-30T08:12:10.109" v="2" actId="47"/>
        <pc:sldMkLst>
          <pc:docMk/>
          <pc:sldMk cId="4111263283" sldId="2147471353"/>
        </pc:sldMkLst>
      </pc:sldChg>
      <pc:sldChg chg="del">
        <pc:chgData name="Natalie Fredericks" userId="2e46fd2f-7fa1-4f8d-bd5e-550f576d530d" providerId="ADAL" clId="{82A3C38E-BDA9-495B-AC85-9FA8F37933A2}" dt="2024-07-30T08:12:07.944" v="1" actId="47"/>
        <pc:sldMkLst>
          <pc:docMk/>
          <pc:sldMk cId="3388561393" sldId="21474713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C25B2-4C63-4D8B-BE73-97D0AC2E21E2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8573-2A86-4B97-AD00-5353F6E0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20C881DF-36DC-41EC-83A3-5362CAB8F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D3528B-B54A-4EDB-8C8F-797EE95AAF2A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E7588BD2-9EE6-4C83-9D9D-422AD8A0C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906BE42-15F3-4A92-B5AF-9D94A8E75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5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1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3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6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af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3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a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2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33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FA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6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489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B5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220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9910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63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3592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eaf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976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2045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027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28A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9854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846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46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28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6111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1691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9621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1627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104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0A535F5-1A32-9343-AD65-67C25334B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79018E-3DE0-8B4B-B928-EBB3B8F4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039562-E697-484E-9729-F5CC1ABA20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" y="1567581"/>
            <a:ext cx="10515600" cy="48332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FA686B-E3F5-6745-8C10-DA9179CBF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CEDD-A4A4-EB4E-AD31-D8CD8524A926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0453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FAAF23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EB5A19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82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E63241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82BE64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67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28AF78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050FA-7D71-5A4C-8CA9-E34A4D65D8D2}"/>
              </a:ext>
            </a:extLst>
          </p:cNvPr>
          <p:cNvSpPr txBox="1"/>
          <p:nvPr userDrawn="1"/>
        </p:nvSpPr>
        <p:spPr>
          <a:xfrm>
            <a:off x="1298717" y="2861395"/>
            <a:ext cx="7520609" cy="75893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6400" b="1" i="0">
                <a:solidFill>
                  <a:srgbClr val="46B9B9"/>
                </a:solidFill>
                <a:latin typeface="Founders Grotesk Semibold" panose="020B0503030202060203" pitchFamily="34" charset="77"/>
              </a:rPr>
              <a:t>Thank you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6F1486E-C6B5-0E42-8E71-1FB03CB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30/07/2024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1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4A7142-C195-BB3E-D45D-B57C45E8C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7919" y="-15875"/>
            <a:ext cx="12328477" cy="6883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E2467-EE9F-E153-245C-86C2F31CF4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3302" y="245855"/>
            <a:ext cx="1776238" cy="6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0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5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AD07-5DDF-0AAA-ED90-0FEB1A6660DD}"/>
              </a:ext>
            </a:extLst>
          </p:cNvPr>
          <p:cNvSpPr/>
          <p:nvPr userDrawn="1"/>
        </p:nvSpPr>
        <p:spPr>
          <a:xfrm>
            <a:off x="0" y="6430214"/>
            <a:ext cx="12192000" cy="427786"/>
          </a:xfrm>
          <a:prstGeom prst="rect">
            <a:avLst/>
          </a:prstGeom>
          <a:solidFill>
            <a:srgbClr val="53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95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30/07/2024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1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160A3D-407C-47E9-2D65-546BB1891196}"/>
              </a:ext>
            </a:extLst>
          </p:cNvPr>
          <p:cNvCxnSpPr>
            <a:cxnSpLocks/>
          </p:cNvCxnSpPr>
          <p:nvPr userDrawn="1"/>
        </p:nvCxnSpPr>
        <p:spPr>
          <a:xfrm>
            <a:off x="169643" y="1465828"/>
            <a:ext cx="11727496" cy="0"/>
          </a:xfrm>
          <a:prstGeom prst="line">
            <a:avLst/>
          </a:prstGeom>
          <a:ln w="9525">
            <a:solidFill>
              <a:srgbClr val="53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1DE41-ACD6-7ADD-6D12-D8371E1E2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" t="-962" r="-708" b="-2885"/>
          <a:stretch/>
        </p:blipFill>
        <p:spPr>
          <a:xfrm>
            <a:off x="10093775" y="136525"/>
            <a:ext cx="1944000" cy="1944000"/>
          </a:xfrm>
          <a:prstGeom prst="rect">
            <a:avLst/>
          </a:prstGeom>
        </p:spPr>
      </p:pic>
      <p:pic>
        <p:nvPicPr>
          <p:cNvPr id="7" name="Picture 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F3E0C79-5672-4194-FE05-6B934FB3B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054188" y="5907612"/>
            <a:ext cx="2641600" cy="482600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2C2A51D6-FFA8-7435-8AE9-D42A32CFD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7547" b="27547"/>
          <a:stretch/>
        </p:blipFill>
        <p:spPr>
          <a:xfrm>
            <a:off x="401637" y="5924154"/>
            <a:ext cx="1122363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53C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30/07/2024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30/07/2024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7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30/07/2024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30/07/2024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59CC-62AD-B5AD-75F6-D8E006E7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0" y="-19956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Stages of a project, potential partners, and when to engage them - tool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6E88FA-75AA-7A7B-5173-E351085F6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508831"/>
              </p:ext>
            </p:extLst>
          </p:nvPr>
        </p:nvGraphicFramePr>
        <p:xfrm>
          <a:off x="550369" y="867226"/>
          <a:ext cx="10972801" cy="538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94923141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857606664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023288320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88559332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7374443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947611783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4204465"/>
                    </a:ext>
                  </a:extLst>
                </a:gridCol>
              </a:tblGrid>
              <a:tr h="494453">
                <a:tc rowSpan="2">
                  <a:txBody>
                    <a:bodyPr/>
                    <a:lstStyle/>
                    <a:p>
                      <a:r>
                        <a:rPr lang="en-GB" sz="1600" dirty="0"/>
                        <a:t>Potential Partners</a:t>
                      </a:r>
                    </a:p>
                  </a:txBody>
                  <a:tcPr marL="121920" marR="121920" marT="60960" marB="60960"/>
                </a:tc>
                <a:tc gridSpan="6">
                  <a:txBody>
                    <a:bodyPr/>
                    <a:lstStyle/>
                    <a:p>
                      <a:r>
                        <a:rPr lang="en-GB" sz="1600" dirty="0"/>
                        <a:t>Stages of a project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55151"/>
                  </a:ext>
                </a:extLst>
              </a:tr>
              <a:tr h="49445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Origination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Design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Planning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Specification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Tendering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Construction/ Installation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3828316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600" dirty="0"/>
                        <a:t>Developers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425364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Engineering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5804385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GB" sz="1600" dirty="0"/>
                        <a:t>Planners (planning approvals)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674316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Specification Consultants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025162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Construction Company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9628902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1600" dirty="0"/>
                        <a:t>Installers/Sub-contractors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1630893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GB" sz="1600" dirty="0"/>
                        <a:t>Others?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7305124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64299-1EF9-5C47-0B4E-3D176627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46FF8-0F5A-91FE-E571-F0AAB914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F729-6524-4034-9658-15EF343757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3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80E28F15-781B-4BAD-9B71-B994904F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720" y="1157735"/>
            <a:ext cx="1795039" cy="1795039"/>
          </a:xfrm>
          <a:prstGeom prst="rect">
            <a:avLst/>
          </a:prstGeom>
        </p:spPr>
      </p:pic>
      <p:sp>
        <p:nvSpPr>
          <p:cNvPr id="90113" name="Rectangle 2">
            <a:extLst>
              <a:ext uri="{FF2B5EF4-FFF2-40B4-BE49-F238E27FC236}">
                <a16:creationId xmlns:a16="http://schemas.microsoft.com/office/drawing/2014/main" id="{28BD5D07-1951-4400-A02E-5BA9D6DE9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446" y="178131"/>
            <a:ext cx="978290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/>
              <a:t>Strategic Selling – For a current sales situation – tell us about who is taking up these roles – what motivates them and how you will win them over</a:t>
            </a: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BF8F1229-4DC5-455C-BD34-55AEF41F5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32" indent="-28574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971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160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349" indent="-228594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537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726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914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103" indent="-22859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14E252-A2CF-4643-B8F3-AD7EE1A8C551}" type="slidenum">
              <a:rPr lang="en-GB" altLang="en-US" sz="1000"/>
              <a:pPr eaLnBrk="1" hangingPunct="1"/>
              <a:t>2</a:t>
            </a:fld>
            <a:endParaRPr lang="en-GB" altLang="en-US" sz="1000"/>
          </a:p>
        </p:txBody>
      </p:sp>
      <p:grpSp>
        <p:nvGrpSpPr>
          <p:cNvPr id="90116" name="Group 4">
            <a:extLst>
              <a:ext uri="{FF2B5EF4-FFF2-40B4-BE49-F238E27FC236}">
                <a16:creationId xmlns:a16="http://schemas.microsoft.com/office/drawing/2014/main" id="{14D74176-AF2F-4A9C-AF82-82F332D659D9}"/>
              </a:ext>
            </a:extLst>
          </p:cNvPr>
          <p:cNvGrpSpPr>
            <a:grpSpLocks/>
          </p:cNvGrpSpPr>
          <p:nvPr/>
        </p:nvGrpSpPr>
        <p:grpSpPr bwMode="auto">
          <a:xfrm>
            <a:off x="2532184" y="1617785"/>
            <a:ext cx="9516095" cy="4693920"/>
            <a:chOff x="197" y="1299"/>
            <a:chExt cx="2495" cy="1868"/>
          </a:xfrm>
        </p:grpSpPr>
        <p:sp>
          <p:nvSpPr>
            <p:cNvPr id="90117" name="Rectangle 5">
              <a:extLst>
                <a:ext uri="{FF2B5EF4-FFF2-40B4-BE49-F238E27FC236}">
                  <a16:creationId xmlns:a16="http://schemas.microsoft.com/office/drawing/2014/main" id="{CD9B1BF9-21DB-488C-A373-227C284BD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299"/>
              <a:ext cx="2495" cy="1868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118" name="Rectangle 6">
              <a:extLst>
                <a:ext uri="{FF2B5EF4-FFF2-40B4-BE49-F238E27FC236}">
                  <a16:creationId xmlns:a16="http://schemas.microsoft.com/office/drawing/2014/main" id="{3C0A1C83-D769-447D-8711-E0C57D021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402"/>
              <a:ext cx="1126" cy="78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Who is the </a:t>
              </a:r>
              <a:r>
                <a:rPr lang="en-GB" altLang="en-US" sz="1400" b="1" i="1" dirty="0">
                  <a:solidFill>
                    <a:srgbClr val="FF0000"/>
                  </a:solidFill>
                </a:rPr>
                <a:t>Economic Buyer?</a:t>
              </a:r>
              <a:r>
                <a:rPr lang="en-GB" altLang="en-US" sz="1400" b="1" i="1" dirty="0"/>
                <a:t>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motivates them?: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are their concerns?: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do we win them over?:</a:t>
              </a:r>
              <a:endParaRPr lang="en-GB" altLang="en-US" sz="1200" b="1" i="1" dirty="0"/>
            </a:p>
          </p:txBody>
        </p:sp>
        <p:sp>
          <p:nvSpPr>
            <p:cNvPr id="90119" name="Rectangle 7">
              <a:extLst>
                <a:ext uri="{FF2B5EF4-FFF2-40B4-BE49-F238E27FC236}">
                  <a16:creationId xmlns:a16="http://schemas.microsoft.com/office/drawing/2014/main" id="{88736597-0AF6-4C14-99E1-F2976C74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402"/>
              <a:ext cx="1126" cy="78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Who is the </a:t>
              </a:r>
              <a:r>
                <a:rPr lang="en-GB" altLang="en-US" sz="1400" b="1" i="1" dirty="0">
                  <a:solidFill>
                    <a:srgbClr val="FF0000"/>
                  </a:solidFill>
                </a:rPr>
                <a:t>User?</a:t>
              </a:r>
              <a:r>
                <a:rPr lang="en-GB" altLang="en-US" sz="1400" b="1" i="1" dirty="0"/>
                <a:t>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motivates them?: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are their concerns?: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do we win them over?:</a:t>
              </a:r>
              <a:endParaRPr lang="en-GB" altLang="en-US" sz="1200" b="1" i="1" dirty="0"/>
            </a:p>
          </p:txBody>
        </p:sp>
        <p:sp>
          <p:nvSpPr>
            <p:cNvPr id="90120" name="Rectangle 8">
              <a:extLst>
                <a:ext uri="{FF2B5EF4-FFF2-40B4-BE49-F238E27FC236}">
                  <a16:creationId xmlns:a16="http://schemas.microsoft.com/office/drawing/2014/main" id="{2C1BFCE3-9A1E-4260-A952-70CB6EC9C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256"/>
              <a:ext cx="1126" cy="7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Who is the </a:t>
              </a:r>
              <a:r>
                <a:rPr lang="en-GB" altLang="en-US" sz="1400" b="1" i="1" dirty="0">
                  <a:solidFill>
                    <a:srgbClr val="FF0000"/>
                  </a:solidFill>
                </a:rPr>
                <a:t>Technical Buyer?</a:t>
              </a:r>
              <a:r>
                <a:rPr lang="en-GB" altLang="en-US" sz="1400" b="1" i="1" dirty="0"/>
                <a:t>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motivates them?: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are their concerns?: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do we win them over?:</a:t>
              </a:r>
              <a:endParaRPr lang="en-GB" altLang="en-US" sz="1200" b="1" i="1" dirty="0"/>
            </a:p>
          </p:txBody>
        </p:sp>
        <p:sp>
          <p:nvSpPr>
            <p:cNvPr id="90121" name="Rectangle 9">
              <a:extLst>
                <a:ext uri="{FF2B5EF4-FFF2-40B4-BE49-F238E27FC236}">
                  <a16:creationId xmlns:a16="http://schemas.microsoft.com/office/drawing/2014/main" id="{2F41A7B5-A918-495D-AA0E-1A2A8F6B8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2256"/>
              <a:ext cx="1126" cy="7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t"/>
            <a:lstStyle>
              <a:lvl1pPr marL="342900" indent="-3429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400" b="1" i="1" dirty="0"/>
                <a:t>Who is the </a:t>
              </a:r>
              <a:r>
                <a:rPr lang="en-GB" altLang="en-US" sz="1400" b="1" i="1" dirty="0">
                  <a:solidFill>
                    <a:srgbClr val="FF0000"/>
                  </a:solidFill>
                </a:rPr>
                <a:t>Coach?</a:t>
              </a:r>
              <a:r>
                <a:rPr lang="en-GB" altLang="en-US" sz="1400" b="1" i="1" dirty="0"/>
                <a:t>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motivates them?: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What are their concerns?:</a:t>
              </a:r>
            </a:p>
            <a:p>
              <a:pPr eaLnBrk="1" hangingPunct="1"/>
              <a:endParaRPr lang="en-GB" altLang="en-US" sz="1400" b="1" i="1" dirty="0"/>
            </a:p>
            <a:p>
              <a:pPr eaLnBrk="1" hangingPunct="1"/>
              <a:r>
                <a:rPr lang="en-GB" altLang="en-US" sz="1400" b="1" i="1" dirty="0"/>
                <a:t>How do we win them over?:</a:t>
              </a:r>
              <a:endParaRPr lang="en-GB" altLang="en-US" sz="1200" b="1" i="1" dirty="0"/>
            </a:p>
            <a:p>
              <a:pPr eaLnBrk="1" hangingPunct="1"/>
              <a:endParaRPr lang="en-GB" altLang="en-US" sz="4200" b="1" i="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8C98F6B-8621-49C5-AD10-FBAAB2E2534A}"/>
              </a:ext>
            </a:extLst>
          </p:cNvPr>
          <p:cNvSpPr txBox="1"/>
          <p:nvPr/>
        </p:nvSpPr>
        <p:spPr>
          <a:xfrm>
            <a:off x="251268" y="2020655"/>
            <a:ext cx="15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Other stakeholders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6698E4-A27A-E93D-BC2E-4BAB862D0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5" y="2666986"/>
            <a:ext cx="2231174" cy="330240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>
            <a:lvl1pPr marL="342900" indent="-3429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r>
              <a:rPr lang="en-GB" altLang="en-US" sz="1400" b="1" i="1" dirty="0"/>
              <a:t>Who are they?:</a:t>
            </a:r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r>
              <a:rPr lang="en-GB" altLang="en-US" sz="1400" b="1" i="1" dirty="0"/>
              <a:t>What motivates them?:</a:t>
            </a:r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r>
              <a:rPr lang="en-GB" altLang="en-US" sz="1400" b="1" i="1" dirty="0"/>
              <a:t>What are their concerns?:</a:t>
            </a:r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endParaRPr lang="en-GB" altLang="en-US" sz="1400" b="1" i="1" dirty="0"/>
          </a:p>
          <a:p>
            <a:pPr marL="0" indent="0" eaLnBrk="1" hangingPunct="1"/>
            <a:r>
              <a:rPr lang="en-GB" altLang="en-US" sz="1400" b="1" i="1" dirty="0"/>
              <a:t>How do we win them over?:</a:t>
            </a:r>
            <a:endParaRPr lang="en-GB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77110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Bullet and Imag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ext 1 col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End Fram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895099A4AF942AC32480B6D8840AA" ma:contentTypeVersion="21" ma:contentTypeDescription="Create a new document." ma:contentTypeScope="" ma:versionID="048dcb68a73944bc58f42e91bd691c1b">
  <xsd:schema xmlns:xsd="http://www.w3.org/2001/XMLSchema" xmlns:xs="http://www.w3.org/2001/XMLSchema" xmlns:p="http://schemas.microsoft.com/office/2006/metadata/properties" xmlns:ns2="e8abd1d2-1230-4edf-99a9-963a3e25c052" xmlns:ns3="38afc50f-cf5e-4c32-9ceb-f14bab87c6a8" targetNamespace="http://schemas.microsoft.com/office/2006/metadata/properties" ma:root="true" ma:fieldsID="7d67df6b7292d85f6b36d216d73e5689" ns2:_="" ns3:_="">
    <xsd:import namespace="e8abd1d2-1230-4edf-99a9-963a3e25c052"/>
    <xsd:import namespace="38afc50f-cf5e-4c32-9ceb-f14bab87c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TaxKeywordTaxHTField" minOccurs="0"/>
                <xsd:element ref="ns2:MediaServiceObjectDetectorVersions" minOccurs="0"/>
                <xsd:element ref="ns2:Tex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d1d2-1230-4edf-99a9-963a3e25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9007e9-a995-48a9-a2ca-2b0c62f9d6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xt" ma:index="27" nillable="true" ma:displayName="Text" ma:description="This is some text tjhat you can read to figure out what is going on without having to open the file&#10;" ma:format="Dropdown" ma:internalName="Text">
      <xsd:simpleType>
        <xsd:restriction base="dms:Text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fc50f-cf5e-4c32-9ceb-f14bab87c6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5bf935-4f3a-4f8d-8942-c625ba2dd5eb}" ma:internalName="TaxCatchAll" ma:showField="CatchAllData" ma:web="38afc50f-cf5e-4c32-9ceb-f14bab87c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209007e9-a995-48a9-a2ca-2b0c62f9d6c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afc50f-cf5e-4c32-9ceb-f14bab87c6a8" xsi:nil="true"/>
    <lcf76f155ced4ddcb4097134ff3c332f xmlns="e8abd1d2-1230-4edf-99a9-963a3e25c052">
      <Terms xmlns="http://schemas.microsoft.com/office/infopath/2007/PartnerControls"/>
    </lcf76f155ced4ddcb4097134ff3c332f>
    <TaxKeywordTaxHTField xmlns="38afc50f-cf5e-4c32-9ceb-f14bab87c6a8">
      <Terms xmlns="http://schemas.microsoft.com/office/infopath/2007/PartnerControls"/>
    </TaxKeywordTaxHTField>
    <Text xmlns="e8abd1d2-1230-4edf-99a9-963a3e25c0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E8A702-B5FF-48EE-8494-0A14F45D52E8}">
  <ds:schemaRefs>
    <ds:schemaRef ds:uri="38afc50f-cf5e-4c32-9ceb-f14bab87c6a8"/>
    <ds:schemaRef ds:uri="e8abd1d2-1230-4edf-99a9-963a3e25c0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CCD737-4344-4F7F-9D84-6D36C5E26963}">
  <ds:schemaRefs>
    <ds:schemaRef ds:uri="http://purl.org/dc/terms/"/>
    <ds:schemaRef ds:uri="e8abd1d2-1230-4edf-99a9-963a3e25c05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8afc50f-cf5e-4c32-9ceb-f14bab87c6a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D2CA14-C792-49D8-9AD4-E5532FE01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187</Words>
  <Application>Microsoft Office PowerPoint</Application>
  <PresentationFormat>Widescreen</PresentationFormat>
  <Paragraphs>60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Founders Grotesk Light</vt:lpstr>
      <vt:lpstr>Founders Grotesk Regular</vt:lpstr>
      <vt:lpstr>Founders Grotesk Semibold</vt:lpstr>
      <vt:lpstr>Office Theme</vt:lpstr>
      <vt:lpstr>Title Slides</vt:lpstr>
      <vt:lpstr>Bullet and Image</vt:lpstr>
      <vt:lpstr>Text 1 col</vt:lpstr>
      <vt:lpstr>End Frame</vt:lpstr>
      <vt:lpstr>Stages of a project, potential partners, and when to engage them - tool</vt:lpstr>
      <vt:lpstr>Strategic Selling – For a current sales situation – tell us about who is taking up these roles – what motivates them and how you will win them 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Leslie</dc:creator>
  <cp:lastModifiedBy>Natalie Fredericks</cp:lastModifiedBy>
  <cp:revision>2</cp:revision>
  <dcterms:created xsi:type="dcterms:W3CDTF">2022-08-25T11:12:04Z</dcterms:created>
  <dcterms:modified xsi:type="dcterms:W3CDTF">2024-07-30T08:12:11Z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0x010100D00895099A4AF942AC32480B6D8840AA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