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98" r:id="rId5"/>
    <p:sldMasterId id="2147483805" r:id="rId6"/>
    <p:sldMasterId id="2147483818" r:id="rId7"/>
    <p:sldMasterId id="2147483825" r:id="rId8"/>
  </p:sldMasterIdLst>
  <p:notesMasterIdLst>
    <p:notesMasterId r:id="rId18"/>
  </p:notesMasterIdLst>
  <p:sldIdLst>
    <p:sldId id="1122" r:id="rId9"/>
    <p:sldId id="2147471364" r:id="rId10"/>
    <p:sldId id="2147471366" r:id="rId11"/>
    <p:sldId id="2147471356" r:id="rId12"/>
    <p:sldId id="2147471357" r:id="rId13"/>
    <p:sldId id="2147471358" r:id="rId14"/>
    <p:sldId id="2147471359" r:id="rId15"/>
    <p:sldId id="2147471361" r:id="rId16"/>
    <p:sldId id="21474713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A1AB9-38F2-E99D-C504-D8B7B9EA03C4}" name="James  Ruel" initials="JR" userId="James  Rue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431"/>
    <a:srgbClr val="2CB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CE908-B3F3-43B6-8D30-93339E88D9C2}" v="3" dt="2024-08-12T14:58:12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Fredericks" userId="2e46fd2f-7fa1-4f8d-bd5e-550f576d530d" providerId="ADAL" clId="{58CCE908-B3F3-43B6-8D30-93339E88D9C2}"/>
    <pc:docChg chg="undo custSel addSld delSld modSld">
      <pc:chgData name="Natalie Fredericks" userId="2e46fd2f-7fa1-4f8d-bd5e-550f576d530d" providerId="ADAL" clId="{58CCE908-B3F3-43B6-8D30-93339E88D9C2}" dt="2024-08-12T14:58:12.390" v="179"/>
      <pc:docMkLst>
        <pc:docMk/>
      </pc:docMkLst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23121253" sldId="782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3837940772" sldId="997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387500165" sldId="998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1473921621" sldId="1000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613653446" sldId="1013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1005890398" sldId="1014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2427417792" sldId="1015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3917537375" sldId="1016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3855788391" sldId="1121"/>
        </pc:sldMkLst>
      </pc:sldChg>
      <pc:sldChg chg="modSp add del mod">
        <pc:chgData name="Natalie Fredericks" userId="2e46fd2f-7fa1-4f8d-bd5e-550f576d530d" providerId="ADAL" clId="{58CCE908-B3F3-43B6-8D30-93339E88D9C2}" dt="2024-08-12T09:42:40.983" v="112" actId="20577"/>
        <pc:sldMkLst>
          <pc:docMk/>
          <pc:sldMk cId="4013333692" sldId="1122"/>
        </pc:sldMkLst>
        <pc:spChg chg="mod">
          <ac:chgData name="Natalie Fredericks" userId="2e46fd2f-7fa1-4f8d-bd5e-550f576d530d" providerId="ADAL" clId="{58CCE908-B3F3-43B6-8D30-93339E88D9C2}" dt="2024-08-12T09:42:40.983" v="112" actId="20577"/>
          <ac:spMkLst>
            <pc:docMk/>
            <pc:sldMk cId="4013333692" sldId="1122"/>
            <ac:spMk id="2" creationId="{BDBA6883-2F23-AC4F-9C76-AEE3E4A498F4}"/>
          </ac:spMkLst>
        </pc:spChg>
      </pc:sldChg>
      <pc:sldChg chg="delSp modSp add del mod">
        <pc:chgData name="Natalie Fredericks" userId="2e46fd2f-7fa1-4f8d-bd5e-550f576d530d" providerId="ADAL" clId="{58CCE908-B3F3-43B6-8D30-93339E88D9C2}" dt="2024-08-12T09:42:27.375" v="80" actId="47"/>
        <pc:sldMkLst>
          <pc:docMk/>
          <pc:sldMk cId="2477160188" sldId="2147471352"/>
        </pc:sldMkLst>
        <pc:spChg chg="mod">
          <ac:chgData name="Natalie Fredericks" userId="2e46fd2f-7fa1-4f8d-bd5e-550f576d530d" providerId="ADAL" clId="{58CCE908-B3F3-43B6-8D30-93339E88D9C2}" dt="2024-08-12T09:39:32.780" v="53" actId="1076"/>
          <ac:spMkLst>
            <pc:docMk/>
            <pc:sldMk cId="2477160188" sldId="2147471352"/>
            <ac:spMk id="5" creationId="{4CC625B4-5619-CE07-49C4-705C43E720B2}"/>
          </ac:spMkLst>
        </pc:spChg>
        <pc:spChg chg="mod">
          <ac:chgData name="Natalie Fredericks" userId="2e46fd2f-7fa1-4f8d-bd5e-550f576d530d" providerId="ADAL" clId="{58CCE908-B3F3-43B6-8D30-93339E88D9C2}" dt="2024-08-12T09:39:27.128" v="52" actId="1076"/>
          <ac:spMkLst>
            <pc:docMk/>
            <pc:sldMk cId="2477160188" sldId="2147471352"/>
            <ac:spMk id="6" creationId="{9A97CE9D-4BB5-28A5-619B-D648D488D6B1}"/>
          </ac:spMkLst>
        </pc:spChg>
        <pc:spChg chg="del">
          <ac:chgData name="Natalie Fredericks" userId="2e46fd2f-7fa1-4f8d-bd5e-550f576d530d" providerId="ADAL" clId="{58CCE908-B3F3-43B6-8D30-93339E88D9C2}" dt="2024-08-12T09:38:43.559" v="17" actId="478"/>
          <ac:spMkLst>
            <pc:docMk/>
            <pc:sldMk cId="2477160188" sldId="2147471352"/>
            <ac:spMk id="7" creationId="{6D1FACCC-FC9A-3A3F-B7A2-864C4B822BEF}"/>
          </ac:spMkLst>
        </pc:spChg>
        <pc:spChg chg="mod">
          <ac:chgData name="Natalie Fredericks" userId="2e46fd2f-7fa1-4f8d-bd5e-550f576d530d" providerId="ADAL" clId="{58CCE908-B3F3-43B6-8D30-93339E88D9C2}" dt="2024-08-12T09:39:18.222" v="35" actId="1076"/>
          <ac:spMkLst>
            <pc:docMk/>
            <pc:sldMk cId="2477160188" sldId="2147471352"/>
            <ac:spMk id="9" creationId="{91C3C645-2A74-8061-DBB4-9F6FB4DB5ED2}"/>
          </ac:spMkLst>
        </pc:spChg>
        <pc:spChg chg="mod">
          <ac:chgData name="Natalie Fredericks" userId="2e46fd2f-7fa1-4f8d-bd5e-550f576d530d" providerId="ADAL" clId="{58CCE908-B3F3-43B6-8D30-93339E88D9C2}" dt="2024-08-12T09:40:08.767" v="61" actId="1076"/>
          <ac:spMkLst>
            <pc:docMk/>
            <pc:sldMk cId="2477160188" sldId="2147471352"/>
            <ac:spMk id="14" creationId="{5D6C7419-5D00-1119-7A47-E76174CBEDCB}"/>
          </ac:spMkLst>
        </pc:spChg>
        <pc:spChg chg="mod">
          <ac:chgData name="Natalie Fredericks" userId="2e46fd2f-7fa1-4f8d-bd5e-550f576d530d" providerId="ADAL" clId="{58CCE908-B3F3-43B6-8D30-93339E88D9C2}" dt="2024-08-12T09:40:13.242" v="63" actId="404"/>
          <ac:spMkLst>
            <pc:docMk/>
            <pc:sldMk cId="2477160188" sldId="2147471352"/>
            <ac:spMk id="15" creationId="{118C7E17-C7D9-58FA-BA7C-538D4BB847C7}"/>
          </ac:spMkLst>
        </pc:spChg>
        <pc:spChg chg="mod">
          <ac:chgData name="Natalie Fredericks" userId="2e46fd2f-7fa1-4f8d-bd5e-550f576d530d" providerId="ADAL" clId="{58CCE908-B3F3-43B6-8D30-93339E88D9C2}" dt="2024-08-12T09:40:00.911" v="59" actId="1076"/>
          <ac:spMkLst>
            <pc:docMk/>
            <pc:sldMk cId="2477160188" sldId="2147471352"/>
            <ac:spMk id="16" creationId="{81ABA7A1-B339-477C-B8D8-19C3657045A5}"/>
          </ac:spMkLst>
        </pc:spChg>
        <pc:spChg chg="mod">
          <ac:chgData name="Natalie Fredericks" userId="2e46fd2f-7fa1-4f8d-bd5e-550f576d530d" providerId="ADAL" clId="{58CCE908-B3F3-43B6-8D30-93339E88D9C2}" dt="2024-08-12T09:39:22.370" v="51" actId="1037"/>
          <ac:spMkLst>
            <pc:docMk/>
            <pc:sldMk cId="2477160188" sldId="2147471352"/>
            <ac:spMk id="17" creationId="{AC36791E-B634-284E-5AA9-AF7C909CE871}"/>
          </ac:spMkLst>
        </pc:spChg>
        <pc:spChg chg="mod">
          <ac:chgData name="Natalie Fredericks" userId="2e46fd2f-7fa1-4f8d-bd5e-550f576d530d" providerId="ADAL" clId="{58CCE908-B3F3-43B6-8D30-93339E88D9C2}" dt="2024-08-12T09:39:22.370" v="51" actId="1037"/>
          <ac:spMkLst>
            <pc:docMk/>
            <pc:sldMk cId="2477160188" sldId="2147471352"/>
            <ac:spMk id="18" creationId="{7185BB25-93B7-5E8C-CA33-0C24FA085214}"/>
          </ac:spMkLst>
        </pc:spChg>
        <pc:spChg chg="mod">
          <ac:chgData name="Natalie Fredericks" userId="2e46fd2f-7fa1-4f8d-bd5e-550f576d530d" providerId="ADAL" clId="{58CCE908-B3F3-43B6-8D30-93339E88D9C2}" dt="2024-08-12T09:39:22.370" v="51" actId="1037"/>
          <ac:spMkLst>
            <pc:docMk/>
            <pc:sldMk cId="2477160188" sldId="2147471352"/>
            <ac:spMk id="20" creationId="{251046AC-75CF-9727-C071-87BB38B7F26E}"/>
          </ac:spMkLst>
        </pc:spChg>
        <pc:spChg chg="mod">
          <ac:chgData name="Natalie Fredericks" userId="2e46fd2f-7fa1-4f8d-bd5e-550f576d530d" providerId="ADAL" clId="{58CCE908-B3F3-43B6-8D30-93339E88D9C2}" dt="2024-08-12T09:39:22.370" v="51" actId="1037"/>
          <ac:spMkLst>
            <pc:docMk/>
            <pc:sldMk cId="2477160188" sldId="2147471352"/>
            <ac:spMk id="21" creationId="{C05CB70F-3B69-5C25-6945-9D60418FC032}"/>
          </ac:spMkLst>
        </pc:spChg>
        <pc:spChg chg="mod">
          <ac:chgData name="Natalie Fredericks" userId="2e46fd2f-7fa1-4f8d-bd5e-550f576d530d" providerId="ADAL" clId="{58CCE908-B3F3-43B6-8D30-93339E88D9C2}" dt="2024-08-12T09:39:22.370" v="51" actId="1037"/>
          <ac:spMkLst>
            <pc:docMk/>
            <pc:sldMk cId="2477160188" sldId="2147471352"/>
            <ac:spMk id="22" creationId="{0C525EB1-BBCB-71F3-41D9-9B07499AEBA4}"/>
          </ac:spMkLst>
        </pc:spChg>
        <pc:graphicFrameChg chg="mod">
          <ac:chgData name="Natalie Fredericks" userId="2e46fd2f-7fa1-4f8d-bd5e-550f576d530d" providerId="ADAL" clId="{58CCE908-B3F3-43B6-8D30-93339E88D9C2}" dt="2024-08-12T09:39:52.045" v="57" actId="1076"/>
          <ac:graphicFrameMkLst>
            <pc:docMk/>
            <pc:sldMk cId="2477160188" sldId="2147471352"/>
            <ac:graphicFrameMk id="13" creationId="{91072F99-A5D4-078A-6A8A-E6B5427F7049}"/>
          </ac:graphicFrameMkLst>
        </pc:graphicFrameChg>
        <pc:cxnChg chg="mod">
          <ac:chgData name="Natalie Fredericks" userId="2e46fd2f-7fa1-4f8d-bd5e-550f576d530d" providerId="ADAL" clId="{58CCE908-B3F3-43B6-8D30-93339E88D9C2}" dt="2024-08-12T09:39:22.370" v="51" actId="1037"/>
          <ac:cxnSpMkLst>
            <pc:docMk/>
            <pc:sldMk cId="2477160188" sldId="2147471352"/>
            <ac:cxnSpMk id="19" creationId="{5CB2B683-7C4A-36B7-737F-38D9E53F78E0}"/>
          </ac:cxnSpMkLst>
        </pc:cxnChg>
      </pc:sldChg>
      <pc:sldChg chg="del">
        <pc:chgData name="Natalie Fredericks" userId="2e46fd2f-7fa1-4f8d-bd5e-550f576d530d" providerId="ADAL" clId="{58CCE908-B3F3-43B6-8D30-93339E88D9C2}" dt="2024-08-12T14:57:38.010" v="178" actId="47"/>
        <pc:sldMkLst>
          <pc:docMk/>
          <pc:sldMk cId="4111263283" sldId="2147471353"/>
        </pc:sldMkLst>
      </pc:sldChg>
      <pc:sldChg chg="add del">
        <pc:chgData name="Natalie Fredericks" userId="2e46fd2f-7fa1-4f8d-bd5e-550f576d530d" providerId="ADAL" clId="{58CCE908-B3F3-43B6-8D30-93339E88D9C2}" dt="2024-08-12T09:37:51.773" v="9" actId="47"/>
        <pc:sldMkLst>
          <pc:docMk/>
          <pc:sldMk cId="2369587330" sldId="2147471354"/>
        </pc:sldMkLst>
      </pc:sldChg>
      <pc:sldChg chg="add del">
        <pc:chgData name="Natalie Fredericks" userId="2e46fd2f-7fa1-4f8d-bd5e-550f576d530d" providerId="ADAL" clId="{58CCE908-B3F3-43B6-8D30-93339E88D9C2}" dt="2024-08-12T09:37:45.253" v="8" actId="47"/>
        <pc:sldMkLst>
          <pc:docMk/>
          <pc:sldMk cId="400952002" sldId="2147471355"/>
        </pc:sldMkLst>
      </pc:sldChg>
      <pc:sldChg chg="add del">
        <pc:chgData name="Natalie Fredericks" userId="2e46fd2f-7fa1-4f8d-bd5e-550f576d530d" providerId="ADAL" clId="{58CCE908-B3F3-43B6-8D30-93339E88D9C2}" dt="2024-08-12T09:37:19.563" v="3" actId="47"/>
        <pc:sldMkLst>
          <pc:docMk/>
          <pc:sldMk cId="1899410018" sldId="2147471357"/>
        </pc:sldMkLst>
      </pc:sldChg>
      <pc:sldChg chg="del">
        <pc:chgData name="Natalie Fredericks" userId="2e46fd2f-7fa1-4f8d-bd5e-550f576d530d" providerId="ADAL" clId="{58CCE908-B3F3-43B6-8D30-93339E88D9C2}" dt="2024-08-12T14:57:17.281" v="175" actId="47"/>
        <pc:sldMkLst>
          <pc:docMk/>
          <pc:sldMk cId="3729858315" sldId="2147471360"/>
        </pc:sldMkLst>
      </pc:sldChg>
      <pc:sldChg chg="modSp mod">
        <pc:chgData name="Natalie Fredericks" userId="2e46fd2f-7fa1-4f8d-bd5e-550f576d530d" providerId="ADAL" clId="{58CCE908-B3F3-43B6-8D30-93339E88D9C2}" dt="2024-08-12T10:39:38.845" v="174" actId="20577"/>
        <pc:sldMkLst>
          <pc:docMk/>
          <pc:sldMk cId="3413301806" sldId="2147471361"/>
        </pc:sldMkLst>
        <pc:spChg chg="mod">
          <ac:chgData name="Natalie Fredericks" userId="2e46fd2f-7fa1-4f8d-bd5e-550f576d530d" providerId="ADAL" clId="{58CCE908-B3F3-43B6-8D30-93339E88D9C2}" dt="2024-08-12T10:39:38.845" v="174" actId="20577"/>
          <ac:spMkLst>
            <pc:docMk/>
            <pc:sldMk cId="3413301806" sldId="2147471361"/>
            <ac:spMk id="3" creationId="{46FB5745-013B-60B6-5886-1787404699EF}"/>
          </ac:spMkLst>
        </pc:spChg>
      </pc:sldChg>
      <pc:sldChg chg="add del">
        <pc:chgData name="Natalie Fredericks" userId="2e46fd2f-7fa1-4f8d-bd5e-550f576d530d" providerId="ADAL" clId="{58CCE908-B3F3-43B6-8D30-93339E88D9C2}" dt="2024-08-12T09:42:49.061" v="113" actId="47"/>
        <pc:sldMkLst>
          <pc:docMk/>
          <pc:sldMk cId="2731717701" sldId="2147471362"/>
        </pc:sldMkLst>
      </pc:sldChg>
      <pc:sldChg chg="del">
        <pc:chgData name="Natalie Fredericks" userId="2e46fd2f-7fa1-4f8d-bd5e-550f576d530d" providerId="ADAL" clId="{58CCE908-B3F3-43B6-8D30-93339E88D9C2}" dt="2024-08-12T14:57:26.673" v="177" actId="47"/>
        <pc:sldMkLst>
          <pc:docMk/>
          <pc:sldMk cId="3402677711" sldId="2147471363"/>
        </pc:sldMkLst>
      </pc:sldChg>
      <pc:sldChg chg="addSp delSp modSp new mod">
        <pc:chgData name="Natalie Fredericks" userId="2e46fd2f-7fa1-4f8d-bd5e-550f576d530d" providerId="ADAL" clId="{58CCE908-B3F3-43B6-8D30-93339E88D9C2}" dt="2024-08-12T09:42:11.547" v="79" actId="1076"/>
        <pc:sldMkLst>
          <pc:docMk/>
          <pc:sldMk cId="785249217" sldId="2147471364"/>
        </pc:sldMkLst>
        <pc:spChg chg="del">
          <ac:chgData name="Natalie Fredericks" userId="2e46fd2f-7fa1-4f8d-bd5e-550f576d530d" providerId="ADAL" clId="{58CCE908-B3F3-43B6-8D30-93339E88D9C2}" dt="2024-08-12T09:42:02.552" v="76" actId="478"/>
          <ac:spMkLst>
            <pc:docMk/>
            <pc:sldMk cId="785249217" sldId="2147471364"/>
            <ac:spMk id="2" creationId="{3985BDB3-F2AB-D398-A860-04CFDB491944}"/>
          </ac:spMkLst>
        </pc:spChg>
        <pc:spChg chg="del">
          <ac:chgData name="Natalie Fredericks" userId="2e46fd2f-7fa1-4f8d-bd5e-550f576d530d" providerId="ADAL" clId="{58CCE908-B3F3-43B6-8D30-93339E88D9C2}" dt="2024-08-12T09:41:22.437" v="65" actId="478"/>
          <ac:spMkLst>
            <pc:docMk/>
            <pc:sldMk cId="785249217" sldId="2147471364"/>
            <ac:spMk id="3" creationId="{0D1AC310-4106-51FD-B2A3-08E300F45FEA}"/>
          </ac:spMkLst>
        </pc:spChg>
        <pc:picChg chg="add del mod modCrop">
          <ac:chgData name="Natalie Fredericks" userId="2e46fd2f-7fa1-4f8d-bd5e-550f576d530d" providerId="ADAL" clId="{58CCE908-B3F3-43B6-8D30-93339E88D9C2}" dt="2024-08-12T09:41:51.202" v="72" actId="21"/>
          <ac:picMkLst>
            <pc:docMk/>
            <pc:sldMk cId="785249217" sldId="2147471364"/>
            <ac:picMk id="5" creationId="{2FA5F861-76B6-CA1D-EC76-0003F0A8677E}"/>
          </ac:picMkLst>
        </pc:picChg>
        <pc:picChg chg="add mod">
          <ac:chgData name="Natalie Fredericks" userId="2e46fd2f-7fa1-4f8d-bd5e-550f576d530d" providerId="ADAL" clId="{58CCE908-B3F3-43B6-8D30-93339E88D9C2}" dt="2024-08-12T09:42:11.547" v="79" actId="1076"/>
          <ac:picMkLst>
            <pc:docMk/>
            <pc:sldMk cId="785249217" sldId="2147471364"/>
            <ac:picMk id="6" creationId="{4290BC08-137C-3F11-50BE-C0C06E51F88F}"/>
          </ac:picMkLst>
        </pc:picChg>
      </pc:sldChg>
      <pc:sldChg chg="add">
        <pc:chgData name="Natalie Fredericks" userId="2e46fd2f-7fa1-4f8d-bd5e-550f576d530d" providerId="ADAL" clId="{58CCE908-B3F3-43B6-8D30-93339E88D9C2}" dt="2024-08-12T14:57:20.557" v="176"/>
        <pc:sldMkLst>
          <pc:docMk/>
          <pc:sldMk cId="4181654090" sldId="2147471365"/>
        </pc:sldMkLst>
      </pc:sldChg>
      <pc:sldChg chg="add">
        <pc:chgData name="Natalie Fredericks" userId="2e46fd2f-7fa1-4f8d-bd5e-550f576d530d" providerId="ADAL" clId="{58CCE908-B3F3-43B6-8D30-93339E88D9C2}" dt="2024-08-12T14:58:12.390" v="179"/>
        <pc:sldMkLst>
          <pc:docMk/>
          <pc:sldMk cId="626413" sldId="2147471366"/>
        </pc:sldMkLst>
      </pc:sldChg>
      <pc:sldMasterChg chg="addSldLayout delSldLayout">
        <pc:chgData name="Natalie Fredericks" userId="2e46fd2f-7fa1-4f8d-bd5e-550f576d530d" providerId="ADAL" clId="{58CCE908-B3F3-43B6-8D30-93339E88D9C2}" dt="2024-08-12T09:37:45.253" v="8" actId="47"/>
        <pc:sldMasterMkLst>
          <pc:docMk/>
          <pc:sldMasterMk cId="2443957759" sldId="2147483768"/>
        </pc:sldMasterMkLst>
        <pc:sldLayoutChg chg="add del">
          <pc:chgData name="Natalie Fredericks" userId="2e46fd2f-7fa1-4f8d-bd5e-550f576d530d" providerId="ADAL" clId="{58CCE908-B3F3-43B6-8D30-93339E88D9C2}" dt="2024-08-12T09:37:45.253" v="8" actId="47"/>
          <pc:sldLayoutMkLst>
            <pc:docMk/>
            <pc:sldMasterMk cId="2443957759" sldId="2147483768"/>
            <pc:sldLayoutMk cId="1363561268" sldId="2147483832"/>
          </pc:sldLayoutMkLst>
        </pc:sldLayoutChg>
        <pc:sldLayoutChg chg="add del">
          <pc:chgData name="Natalie Fredericks" userId="2e46fd2f-7fa1-4f8d-bd5e-550f576d530d" providerId="ADAL" clId="{58CCE908-B3F3-43B6-8D30-93339E88D9C2}" dt="2024-08-12T09:37:45.253" v="8" actId="47"/>
          <pc:sldLayoutMkLst>
            <pc:docMk/>
            <pc:sldMasterMk cId="2443957759" sldId="2147483768"/>
            <pc:sldLayoutMk cId="3913189051" sldId="214748383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6-411E-91BF-A36C1DCC06F0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6-411E-91BF-A36C1DCC06F0}"/>
              </c:ext>
            </c:extLst>
          </c:dPt>
          <c:dPt>
            <c:idx val="2"/>
            <c:bubble3D val="0"/>
            <c:explosion val="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46-411E-91BF-A36C1DCC0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46-411E-91BF-A36C1DCC06F0}"/>
              </c:ext>
            </c:extLst>
          </c:dPt>
          <c:cat>
            <c:strRef>
              <c:f>Sheet1!$A$2:$A$5</c:f>
              <c:strCache>
                <c:ptCount val="3"/>
                <c:pt idx="0">
                  <c:v>Jobs</c:v>
                </c:pt>
                <c:pt idx="1">
                  <c:v>Gains</c:v>
                </c:pt>
                <c:pt idx="2">
                  <c:v>Pains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46-411E-91BF-A36C1DCC0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85-4ACC-91A6-65B934EEDE74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85-4ACC-91A6-65B934EEDE74}"/>
              </c:ext>
            </c:extLst>
          </c:dPt>
          <c:dPt>
            <c:idx val="2"/>
            <c:bubble3D val="0"/>
            <c:explosion val="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85-4ACC-91A6-65B934EEDE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85-4ACC-91A6-65B934EEDE74}"/>
              </c:ext>
            </c:extLst>
          </c:dPt>
          <c:cat>
            <c:strRef>
              <c:f>Sheet1!$A$2:$A$5</c:f>
              <c:strCache>
                <c:ptCount val="3"/>
                <c:pt idx="0">
                  <c:v>Jobs</c:v>
                </c:pt>
                <c:pt idx="1">
                  <c:v>Gains</c:v>
                </c:pt>
                <c:pt idx="2">
                  <c:v>Pains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85-4ACC-91A6-65B934EED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C25B2-4C63-4D8B-BE73-97D0AC2E21E2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8573-2A86-4B97-AD00-5353F6E0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12/08/2024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12/08/2024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3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12/08/2024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af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12/08/2024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a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12/08/2024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2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12/08/2024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33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FA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6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489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B5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220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9910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6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3592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af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976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2045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027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28A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9854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846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46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28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1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A7142-C195-BB3E-D45D-B57C45E8C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7919" y="-15875"/>
            <a:ext cx="12328477" cy="6883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E2467-EE9F-E153-245C-86C2F31CF4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3302" y="245855"/>
            <a:ext cx="1776238" cy="6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0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5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AD07-5DDF-0AAA-ED90-0FEB1A6660DD}"/>
              </a:ext>
            </a:extLst>
          </p:cNvPr>
          <p:cNvSpPr/>
          <p:nvPr userDrawn="1"/>
        </p:nvSpPr>
        <p:spPr>
          <a:xfrm>
            <a:off x="0" y="6430214"/>
            <a:ext cx="12192000" cy="427786"/>
          </a:xfrm>
          <a:prstGeom prst="rect">
            <a:avLst/>
          </a:prstGeom>
          <a:solidFill>
            <a:srgbClr val="53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95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60A3D-407C-47E9-2D65-546BB1891196}"/>
              </a:ext>
            </a:extLst>
          </p:cNvPr>
          <p:cNvCxnSpPr>
            <a:cxnSpLocks/>
          </p:cNvCxnSpPr>
          <p:nvPr userDrawn="1"/>
        </p:nvCxnSpPr>
        <p:spPr>
          <a:xfrm>
            <a:off x="169643" y="1465828"/>
            <a:ext cx="11727496" cy="0"/>
          </a:xfrm>
          <a:prstGeom prst="line">
            <a:avLst/>
          </a:prstGeom>
          <a:ln w="9525">
            <a:solidFill>
              <a:srgbClr val="53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1DE41-ACD6-7ADD-6D12-D8371E1E2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" t="-962" r="-708" b="-2885"/>
          <a:stretch/>
        </p:blipFill>
        <p:spPr>
          <a:xfrm>
            <a:off x="10093775" y="136525"/>
            <a:ext cx="1944000" cy="1944000"/>
          </a:xfrm>
          <a:prstGeom prst="rect">
            <a:avLst/>
          </a:prstGeom>
        </p:spPr>
      </p:pic>
      <p:pic>
        <p:nvPicPr>
          <p:cNvPr id="7" name="Picture 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F3E0C79-5672-4194-FE05-6B934FB3B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54188" y="5907612"/>
            <a:ext cx="2641600" cy="482600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2C2A51D6-FFA8-7435-8AE9-D42A32CFD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7547" b="27547"/>
          <a:stretch/>
        </p:blipFill>
        <p:spPr>
          <a:xfrm>
            <a:off x="401637" y="5924154"/>
            <a:ext cx="1122363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53C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7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8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8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A6883-2F23-AC4F-9C76-AEE3E4A498F4}"/>
              </a:ext>
            </a:extLst>
          </p:cNvPr>
          <p:cNvSpPr txBox="1"/>
          <p:nvPr/>
        </p:nvSpPr>
        <p:spPr>
          <a:xfrm>
            <a:off x="390292" y="1824205"/>
            <a:ext cx="3267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Proposition Canvas - blank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24F66-DF97-CD40-014F-68581A835C41}"/>
              </a:ext>
            </a:extLst>
          </p:cNvPr>
          <p:cNvSpPr txBox="1"/>
          <p:nvPr/>
        </p:nvSpPr>
        <p:spPr>
          <a:xfrm>
            <a:off x="1449658" y="5717652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August 2024</a:t>
            </a:r>
          </a:p>
        </p:txBody>
      </p:sp>
    </p:spTree>
    <p:extLst>
      <p:ext uri="{BB962C8B-B14F-4D97-AF65-F5344CB8AC3E}">
        <p14:creationId xmlns:p14="http://schemas.microsoft.com/office/powerpoint/2010/main" val="401333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90BC08-137C-3F11-50BE-C0C06E51F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18" y="544530"/>
            <a:ext cx="10087444" cy="54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4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4E44-D069-4F97-A49D-F8F81D5F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Proposition Canvas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1072F99-A5D4-078A-6A8A-E6B5427F7049}"/>
              </a:ext>
            </a:extLst>
          </p:cNvPr>
          <p:cNvGraphicFramePr/>
          <p:nvPr/>
        </p:nvGraphicFramePr>
        <p:xfrm>
          <a:off x="5028428" y="2392016"/>
          <a:ext cx="5892932" cy="395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D6C7419-5D00-1119-7A47-E76174CBEDCB}"/>
              </a:ext>
            </a:extLst>
          </p:cNvPr>
          <p:cNvSpPr txBox="1"/>
          <p:nvPr/>
        </p:nvSpPr>
        <p:spPr>
          <a:xfrm>
            <a:off x="8174085" y="3285289"/>
            <a:ext cx="150560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Customer jobs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What is the customer trying to do?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C7E17-C7D9-58FA-BA7C-538D4BB847C7}"/>
              </a:ext>
            </a:extLst>
          </p:cNvPr>
          <p:cNvSpPr txBox="1"/>
          <p:nvPr/>
        </p:nvSpPr>
        <p:spPr>
          <a:xfrm>
            <a:off x="7348469" y="4635299"/>
            <a:ext cx="150560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Customer pains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What are the bad outcomes or risks the customer wants to overcome?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ABA7A1-B339-477C-B8D8-19C3657045A5}"/>
              </a:ext>
            </a:extLst>
          </p:cNvPr>
          <p:cNvSpPr txBox="1"/>
          <p:nvPr/>
        </p:nvSpPr>
        <p:spPr>
          <a:xfrm>
            <a:off x="6443284" y="3199538"/>
            <a:ext cx="150560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Customer gains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What are benefits or outcomes the customer wants to  achieve?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36791E-B634-284E-5AA9-AF7C909CE871}"/>
              </a:ext>
            </a:extLst>
          </p:cNvPr>
          <p:cNvSpPr/>
          <p:nvPr/>
        </p:nvSpPr>
        <p:spPr>
          <a:xfrm>
            <a:off x="1332624" y="2925361"/>
            <a:ext cx="3250710" cy="29647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185BB25-93B7-5E8C-CA33-0C24FA085214}"/>
              </a:ext>
            </a:extLst>
          </p:cNvPr>
          <p:cNvSpPr/>
          <p:nvPr/>
        </p:nvSpPr>
        <p:spPr>
          <a:xfrm rot="5400000">
            <a:off x="783347" y="3502666"/>
            <a:ext cx="2935728" cy="1834534"/>
          </a:xfrm>
          <a:prstGeom prst="triangle">
            <a:avLst>
              <a:gd name="adj" fmla="val 50519"/>
            </a:avLst>
          </a:prstGeom>
          <a:solidFill>
            <a:srgbClr val="92D050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B2B683-7C4A-36B7-737F-38D9E53F78E0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168478" y="4413609"/>
            <a:ext cx="1435265" cy="2156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1046AC-75CF-9727-C071-87BB38B7F26E}"/>
              </a:ext>
            </a:extLst>
          </p:cNvPr>
          <p:cNvSpPr txBox="1"/>
          <p:nvPr/>
        </p:nvSpPr>
        <p:spPr>
          <a:xfrm>
            <a:off x="2657826" y="3118510"/>
            <a:ext cx="18197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Gain creators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FFFFFF"/>
                </a:solidFill>
              </a:rPr>
              <a:t>(can the gain be quantified?)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5CB70F-3B69-5C25-6945-9D60418FC032}"/>
              </a:ext>
            </a:extLst>
          </p:cNvPr>
          <p:cNvSpPr txBox="1"/>
          <p:nvPr/>
        </p:nvSpPr>
        <p:spPr>
          <a:xfrm>
            <a:off x="1500151" y="3925689"/>
            <a:ext cx="115013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Products and services</a:t>
            </a:r>
            <a:endParaRPr kumimoji="0" lang="en-GB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525EB1-BBCB-71F3-41D9-9B07499AEBA4}"/>
              </a:ext>
            </a:extLst>
          </p:cNvPr>
          <p:cNvSpPr txBox="1"/>
          <p:nvPr/>
        </p:nvSpPr>
        <p:spPr>
          <a:xfrm>
            <a:off x="2655252" y="4846501"/>
            <a:ext cx="213586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Pain relievers</a:t>
            </a:r>
            <a:endParaRPr lang="en-GB" b="1" u="sng" kern="0" dirty="0">
              <a:solidFill>
                <a:srgbClr val="FFFFFF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(can the pain relief be quantified?)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625B4-5619-CE07-49C4-705C43E720B2}"/>
              </a:ext>
            </a:extLst>
          </p:cNvPr>
          <p:cNvSpPr txBox="1"/>
          <p:nvPr/>
        </p:nvSpPr>
        <p:spPr>
          <a:xfrm>
            <a:off x="7029059" y="2120700"/>
            <a:ext cx="21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CUSTOMER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7CE9D-4BB5-28A5-619B-D648D488D6B1}"/>
              </a:ext>
            </a:extLst>
          </p:cNvPr>
          <p:cNvSpPr txBox="1"/>
          <p:nvPr/>
        </p:nvSpPr>
        <p:spPr>
          <a:xfrm>
            <a:off x="2371085" y="2120700"/>
            <a:ext cx="13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VALUE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FACCC-FC9A-3A3F-B7A2-864C4B822BEF}"/>
              </a:ext>
            </a:extLst>
          </p:cNvPr>
          <p:cNvSpPr txBox="1"/>
          <p:nvPr/>
        </p:nvSpPr>
        <p:spPr>
          <a:xfrm>
            <a:off x="838200" y="1566472"/>
            <a:ext cx="9108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j-lt"/>
                <a:ea typeface="+mj-ea"/>
                <a:cs typeface="+mj-cs"/>
              </a:rPr>
              <a:t>Creates a bridge between your </a:t>
            </a:r>
            <a:r>
              <a:rPr lang="en-US" sz="2000" b="1" dirty="0">
                <a:latin typeface="+mj-lt"/>
                <a:ea typeface="+mj-ea"/>
                <a:cs typeface="+mj-cs"/>
              </a:rPr>
              <a:t>customer profile and the value you can create for them</a:t>
            </a:r>
            <a:r>
              <a:rPr lang="en-GB" sz="20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91C3C645-2A74-8061-DBB4-9F6FB4DB5ED2}"/>
              </a:ext>
            </a:extLst>
          </p:cNvPr>
          <p:cNvSpPr/>
          <p:nvPr/>
        </p:nvSpPr>
        <p:spPr>
          <a:xfrm>
            <a:off x="4635968" y="4138863"/>
            <a:ext cx="1426969" cy="543052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29F7-639A-B7F2-5E3D-6C4BAAEE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393240"/>
            <a:ext cx="10515600" cy="1325563"/>
          </a:xfrm>
        </p:spPr>
        <p:txBody>
          <a:bodyPr/>
          <a:lstStyle/>
          <a:p>
            <a:r>
              <a:rPr lang="en-GB" dirty="0"/>
              <a:t>Customer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B2B2-8E24-D033-0E2E-02C928C7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713" y="1702925"/>
            <a:ext cx="6096000" cy="28046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Carry out Customer Discovery to understand…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Jobs – what tasks can the customer complete with your product or service, what function do  they perform?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Pains -which customer problems does the customer have? What stops them getting their jobs done?  What negative outcomes could they experience?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Gains – What outcomes do customers want to achieve? What benefits are they looking for? Questions to think about</a:t>
            </a:r>
          </a:p>
          <a:p>
            <a:endParaRPr lang="en-GB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0F3A60-D8F7-8869-9C67-F06EA0876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281283"/>
              </p:ext>
            </p:extLst>
          </p:nvPr>
        </p:nvGraphicFramePr>
        <p:xfrm>
          <a:off x="-217341" y="2116432"/>
          <a:ext cx="5892932" cy="395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33AF17-1253-6B44-3E5A-8138C193672F}"/>
              </a:ext>
            </a:extLst>
          </p:cNvPr>
          <p:cNvSpPr txBox="1"/>
          <p:nvPr/>
        </p:nvSpPr>
        <p:spPr>
          <a:xfrm>
            <a:off x="2928316" y="3009705"/>
            <a:ext cx="150560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Customer jobs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What is the customer trying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9B3CE-AE36-561D-6E99-1E09C0C0AB1E}"/>
              </a:ext>
            </a:extLst>
          </p:cNvPr>
          <p:cNvSpPr txBox="1"/>
          <p:nvPr/>
        </p:nvSpPr>
        <p:spPr>
          <a:xfrm>
            <a:off x="2102700" y="4359715"/>
            <a:ext cx="150560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Customer pains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What are the bad outcomes or risks the customer wants to overcome?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2B25D-F4F0-2BA7-BBB8-A817A88809E0}"/>
              </a:ext>
            </a:extLst>
          </p:cNvPr>
          <p:cNvSpPr txBox="1"/>
          <p:nvPr/>
        </p:nvSpPr>
        <p:spPr>
          <a:xfrm>
            <a:off x="1197515" y="2923954"/>
            <a:ext cx="150560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Customer gains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What are benefits or outcomes the customer wants to  achieve?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57003-67F9-00AA-BAF3-BB5443257A21}"/>
              </a:ext>
            </a:extLst>
          </p:cNvPr>
          <p:cNvSpPr txBox="1"/>
          <p:nvPr/>
        </p:nvSpPr>
        <p:spPr>
          <a:xfrm>
            <a:off x="1783290" y="1845116"/>
            <a:ext cx="21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CUSTOMER PROFILE</a:t>
            </a:r>
          </a:p>
        </p:txBody>
      </p:sp>
    </p:spTree>
    <p:extLst>
      <p:ext uri="{BB962C8B-B14F-4D97-AF65-F5344CB8AC3E}">
        <p14:creationId xmlns:p14="http://schemas.microsoft.com/office/powerpoint/2010/main" val="66269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C477-BE64-D675-EBD1-B0696C24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5" y="387206"/>
            <a:ext cx="10515600" cy="1325563"/>
          </a:xfrm>
        </p:spPr>
        <p:txBody>
          <a:bodyPr/>
          <a:lstStyle/>
          <a:p>
            <a:r>
              <a:rPr lang="en-GB" dirty="0"/>
              <a:t>Thinking about Customer Profile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CED6B9-5535-D5AB-74D8-D5E2B709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5" y="1512804"/>
            <a:ext cx="12071685" cy="4351338"/>
          </a:xfrm>
        </p:spPr>
        <p:txBody>
          <a:bodyPr>
            <a:noAutofit/>
          </a:bodyPr>
          <a:lstStyle/>
          <a:p>
            <a:pPr marL="312738">
              <a:lnSpc>
                <a:spcPct val="100000"/>
              </a:lnSpc>
              <a:spcBef>
                <a:spcPts val="0"/>
              </a:spcBef>
            </a:pPr>
            <a:r>
              <a:rPr lang="en-GB" sz="1700" kern="100" dirty="0">
                <a:cs typeface="Times New Roman" panose="02020603050405020304" pitchFamily="18" charset="0"/>
              </a:rPr>
              <a:t>Jobs – what tasks can the customer complete with your product or service, what function do  they perform?</a:t>
            </a:r>
          </a:p>
          <a:p>
            <a:pPr marL="685800" lvl="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Think about the context</a:t>
            </a:r>
          </a:p>
          <a:p>
            <a:pPr marL="685800" lvl="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else are they thinking about?</a:t>
            </a:r>
          </a:p>
          <a:p>
            <a:pPr marL="312738">
              <a:lnSpc>
                <a:spcPct val="100000"/>
              </a:lnSpc>
              <a:spcBef>
                <a:spcPts val="0"/>
              </a:spcBef>
            </a:pPr>
            <a:r>
              <a:rPr lang="en-GB" sz="1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Pains - which customer problems does the customer have? What stops them getting their jobs done?  What negative outcomes could they experience?  Questions to help think about pains: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does your customer find too costly? (requires a lot of time or effort, costs too much money, it takes a lot of effort, etc.)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makes him/her feel bad?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are the current solutions that do not suit your customers?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are the main challenges and problems your customer faces?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negative social consequences does the customer face or fear to face? (Loss of reputation, credibility, trust, social status).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risks does your customer fear? (financial, social, technical, etc.)</a:t>
            </a:r>
          </a:p>
          <a:p>
            <a:pPr marL="312738">
              <a:lnSpc>
                <a:spcPct val="100000"/>
              </a:lnSpc>
              <a:spcBef>
                <a:spcPts val="0"/>
              </a:spcBef>
            </a:pPr>
            <a:r>
              <a:rPr lang="en-GB" sz="1700" kern="100" dirty="0">
                <a:cs typeface="Times New Roman" panose="02020603050405020304" pitchFamily="18" charset="0"/>
              </a:rPr>
              <a:t>Gains – What outcomes do customers want to achieve? What benefits are they looking for? Think about required minimum gains expected gains, desired gains, unexpected gains.  Questions to think about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makes your customer happy? (Time, money, efforts, etc.)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quality levels do they expect?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results does your customer expect, and what can surpass these expectations?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would simplify the work or life of your customer? (More services, lower cost, new features, etc.)</a:t>
            </a:r>
          </a:p>
          <a:p>
            <a:pPr marL="685800" indent="-325438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1700" kern="100" dirty="0">
                <a:cs typeface="Times New Roman" panose="02020603050405020304" pitchFamily="18" charset="0"/>
              </a:rPr>
              <a:t>What are they looking for? (A smart design, guarantees, specific features, etc.)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941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3237-A864-AEC1-0BC3-F1C42CEA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map for your products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E9730-3663-5B5E-3321-349B56C9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779" y="1957429"/>
            <a:ext cx="6348243" cy="2943142"/>
          </a:xfrm>
        </p:spPr>
        <p:txBody>
          <a:bodyPr>
            <a:noAutofit/>
          </a:bodyPr>
          <a:lstStyle/>
          <a:p>
            <a:pPr marL="265113" indent="-265113">
              <a:lnSpc>
                <a:spcPct val="100000"/>
              </a:lnSpc>
              <a:spcBef>
                <a:spcPts val="0"/>
              </a:spcBef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Products and services.  List products, services, features.  Focus on how these will help customers get their jobs done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</a:pPr>
            <a:endParaRPr lang="en-GB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0000"/>
              </a:lnSpc>
              <a:spcBef>
                <a:spcPts val="0"/>
              </a:spcBef>
            </a:pPr>
            <a:r>
              <a:rPr lang="en-GB" sz="2000" kern="100" dirty="0">
                <a:cs typeface="Times New Roman" panose="02020603050405020304" pitchFamily="18" charset="0"/>
              </a:rPr>
              <a:t>Pain relievers.  Elements that remove a frustration for the customer.  How ease pains relevant to customers, so those mentioned in customer profile.</a:t>
            </a:r>
          </a:p>
          <a:p>
            <a:pPr marL="625475" lvl="0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endParaRPr lang="en-GB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0000"/>
              </a:lnSpc>
              <a:spcBef>
                <a:spcPts val="0"/>
              </a:spcBef>
            </a:pPr>
            <a:r>
              <a:rPr lang="en-GB" sz="2000" kern="100" dirty="0">
                <a:cs typeface="Times New Roman" panose="02020603050405020304" pitchFamily="18" charset="0"/>
              </a:rPr>
              <a:t>Gain creators.  Elements that offer something new or improve user experience.  Show how your product adds value to customers.  How do they achieve their objectives?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57366-8554-84AB-9565-2511321F888F}"/>
              </a:ext>
            </a:extLst>
          </p:cNvPr>
          <p:cNvSpPr/>
          <p:nvPr/>
        </p:nvSpPr>
        <p:spPr>
          <a:xfrm>
            <a:off x="838200" y="2186573"/>
            <a:ext cx="3250710" cy="29647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33334FC-6784-4801-6697-E3B086080B50}"/>
              </a:ext>
            </a:extLst>
          </p:cNvPr>
          <p:cNvSpPr/>
          <p:nvPr/>
        </p:nvSpPr>
        <p:spPr>
          <a:xfrm rot="5400000">
            <a:off x="288923" y="2763878"/>
            <a:ext cx="2935728" cy="1834534"/>
          </a:xfrm>
          <a:prstGeom prst="triangle">
            <a:avLst>
              <a:gd name="adj" fmla="val 50519"/>
            </a:avLst>
          </a:prstGeom>
          <a:solidFill>
            <a:srgbClr val="92D050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D5A31C-7317-4A60-12BF-489898323AB7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674054" y="3674821"/>
            <a:ext cx="1435265" cy="2156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4C770B-293A-066E-D605-72EEE54E9346}"/>
              </a:ext>
            </a:extLst>
          </p:cNvPr>
          <p:cNvSpPr txBox="1"/>
          <p:nvPr/>
        </p:nvSpPr>
        <p:spPr>
          <a:xfrm>
            <a:off x="2163402" y="2379722"/>
            <a:ext cx="18197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Gain creators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FFFFFF"/>
                </a:solidFill>
              </a:rPr>
              <a:t>(can the gain be quantified?)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C7C39-BE65-DEFF-77A7-E3BAEDBD9429}"/>
              </a:ext>
            </a:extLst>
          </p:cNvPr>
          <p:cNvSpPr txBox="1"/>
          <p:nvPr/>
        </p:nvSpPr>
        <p:spPr>
          <a:xfrm>
            <a:off x="1131457" y="3289771"/>
            <a:ext cx="115013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Products and services</a:t>
            </a:r>
            <a:endParaRPr kumimoji="0" lang="en-GB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7B75F-F053-8E45-3CFC-513B2CCDDA26}"/>
              </a:ext>
            </a:extLst>
          </p:cNvPr>
          <p:cNvSpPr txBox="1"/>
          <p:nvPr/>
        </p:nvSpPr>
        <p:spPr>
          <a:xfrm>
            <a:off x="2160828" y="4107713"/>
            <a:ext cx="213586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Pain relievers</a:t>
            </a:r>
            <a:endParaRPr lang="en-GB" b="1" u="sng" kern="0" dirty="0">
              <a:solidFill>
                <a:srgbClr val="FFFFFF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(can the pain relief be quantified?)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259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B542-5A6E-317B-6447-08440990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about the value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32CE-C27F-CAD4-2624-AA2FF497B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66" y="1480386"/>
            <a:ext cx="11213432" cy="4564731"/>
          </a:xfrm>
        </p:spPr>
        <p:txBody>
          <a:bodyPr>
            <a:noAutofit/>
          </a:bodyPr>
          <a:lstStyle/>
          <a:p>
            <a:pPr marL="265113" indent="-265113">
              <a:lnSpc>
                <a:spcPct val="100000"/>
              </a:lnSpc>
              <a:spcBef>
                <a:spcPts val="0"/>
              </a:spcBef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Products and services.  List products, services, features.  Focus on how these will help customers get their jobs done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</a:pPr>
            <a:endParaRPr lang="en-GB" sz="1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0000"/>
              </a:lnSpc>
              <a:spcBef>
                <a:spcPts val="0"/>
              </a:spcBef>
            </a:pPr>
            <a:r>
              <a:rPr lang="en-GB" sz="2000" kern="100" dirty="0">
                <a:cs typeface="Times New Roman" panose="02020603050405020304" pitchFamily="18" charset="0"/>
              </a:rPr>
              <a:t>Pain relievers.  Elements that remove a frustration for the customer.  How ease pains relevant to customers, so those mentioned in customer profile.</a:t>
            </a:r>
          </a:p>
          <a:p>
            <a:pPr marL="625475" lvl="0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Does it fix the defects of existing solutions?</a:t>
            </a:r>
          </a:p>
          <a:p>
            <a:pPr marL="625475" lvl="0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Does it remove the difficulties or problems that your customer faces?</a:t>
            </a:r>
          </a:p>
          <a:p>
            <a:pPr marL="625475" lvl="0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Does it reduce the risks that your clients are afraid of?</a:t>
            </a:r>
          </a:p>
          <a:p>
            <a:pPr marL="625475" lvl="0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Does it limit or eradicate common mistakes?</a:t>
            </a:r>
          </a:p>
          <a:p>
            <a:pPr marL="625475" lvl="0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endParaRPr lang="en-GB" sz="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0000"/>
              </a:lnSpc>
              <a:spcBef>
                <a:spcPts val="0"/>
              </a:spcBef>
            </a:pPr>
            <a:r>
              <a:rPr lang="en-GB" sz="2000" kern="100" dirty="0">
                <a:cs typeface="Times New Roman" panose="02020603050405020304" pitchFamily="18" charset="0"/>
              </a:rPr>
              <a:t>Gain creators.  Elements that offer something new or improve user experience.  Show how your product adds value to customers.  How do they achieve their objectives?</a:t>
            </a:r>
          </a:p>
          <a:p>
            <a:pPr marL="625475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cs typeface="Times New Roman" panose="02020603050405020304" pitchFamily="18" charset="0"/>
              </a:rPr>
              <a:t>Does your product/ service provide savings? (Regarding time, money, efforts, etc.)</a:t>
            </a:r>
          </a:p>
          <a:p>
            <a:pPr marL="625475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cs typeface="Times New Roman" panose="02020603050405020304" pitchFamily="18" charset="0"/>
              </a:rPr>
              <a:t>Does it ensure the results that the customer expects? </a:t>
            </a:r>
          </a:p>
          <a:p>
            <a:pPr marL="625475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cs typeface="Times New Roman" panose="02020603050405020304" pitchFamily="18" charset="0"/>
              </a:rPr>
              <a:t>Does it simplify the work or life of the customer?</a:t>
            </a:r>
          </a:p>
          <a:p>
            <a:pPr marL="625475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cs typeface="Times New Roman" panose="02020603050405020304" pitchFamily="18" charset="0"/>
              </a:rPr>
              <a:t>Does it give something that your customer wants to get? </a:t>
            </a:r>
          </a:p>
          <a:p>
            <a:pPr marL="625475" indent="-360363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625475" algn="l"/>
              </a:tabLst>
            </a:pPr>
            <a:r>
              <a:rPr lang="en-GB" sz="2000" kern="100" dirty="0">
                <a:cs typeface="Times New Roman" panose="02020603050405020304" pitchFamily="18" charset="0"/>
              </a:rPr>
              <a:t>Does it give positive results that meet the criteria for success and failure of the customer?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88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4B75-8420-B090-8169-7D7D6EC6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5745-013B-60B6-5886-178740469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00" y="1464303"/>
            <a:ext cx="10093992" cy="463215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Take VPC and prepare to pitch your proposition to others.  Present both your VPC and a summary of your proposition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 will divide up so there are non-competing companies in smaller groups.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Think about:</a:t>
            </a:r>
          </a:p>
          <a:p>
            <a:pPr marL="360363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What evidence do you have from your customers?</a:t>
            </a:r>
          </a:p>
          <a:p>
            <a:pPr marL="360363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Can you quantify gains, or pain relievers, or at least be quite specific?</a:t>
            </a:r>
          </a:p>
          <a:p>
            <a:pPr marL="360363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Can you prioritise?</a:t>
            </a:r>
          </a:p>
          <a:p>
            <a:pPr marL="360363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might th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e VPC 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influence your messaging? </a:t>
            </a:r>
          </a:p>
          <a:p>
            <a:pPr marL="360363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Does it identify gaps you need to fill in your products or services?</a:t>
            </a:r>
          </a:p>
          <a:p>
            <a:pPr marL="360363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might customers be prepared to pay for?</a:t>
            </a:r>
          </a:p>
          <a:p>
            <a:pPr marL="360363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Think like a customer.  Focus on what customers need most.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GB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1330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B5F0-F8F2-5AD6-118F-54FF1812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VPC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048B-3D85-9354-C380-EB322668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633119"/>
            <a:ext cx="11229474" cy="450298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900" dirty="0"/>
              <a:t>Choose a customer segment. (Or more than one if you prefer)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Identify their jobs and </a:t>
            </a:r>
            <a:r>
              <a:rPr lang="en-US" sz="1900" b="1" dirty="0" err="1"/>
              <a:t>prioritise</a:t>
            </a:r>
            <a:r>
              <a:rPr lang="en-US" sz="1900" b="1" dirty="0"/>
              <a:t> them </a:t>
            </a:r>
            <a:r>
              <a:rPr lang="en-US" sz="1900" dirty="0"/>
              <a:t>according to how important they are to your customer.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Identify pains and </a:t>
            </a:r>
            <a:r>
              <a:rPr lang="en-US" sz="1900" b="1" dirty="0" err="1"/>
              <a:t>prioritise</a:t>
            </a:r>
            <a:r>
              <a:rPr lang="en-US" sz="1900" b="1" dirty="0"/>
              <a:t> them</a:t>
            </a:r>
            <a:r>
              <a:rPr lang="en-US" sz="19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Identify their gains and </a:t>
            </a:r>
            <a:r>
              <a:rPr lang="en-US" sz="1900" b="1" dirty="0" err="1"/>
              <a:t>prioritise</a:t>
            </a:r>
            <a:r>
              <a:rPr lang="en-US" sz="1900" b="1" dirty="0"/>
              <a:t> them</a:t>
            </a:r>
            <a:r>
              <a:rPr lang="en-US" sz="19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/>
              <a:t>Pick the top 3-5 most important </a:t>
            </a:r>
            <a:r>
              <a:rPr lang="en-US" sz="1900" dirty="0"/>
              <a:t>pains and gains that relate to the most important jobs.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List all the benefits of your product or service.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List all pain relievers.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List of gain creators.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/>
              <a:t>Pick 3-5 of the gain creators and pain relievers, that make the biggest difference to your customer</a:t>
            </a:r>
            <a:r>
              <a:rPr lang="en-US" sz="19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Link the pain relievers, gain creators and product benefits to the pains, gains and jobs they solve.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Define how you’re better than the competition.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Create a value proposition statement that is clear and free of jargon and that builds trust with your customers.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Test your value proposition(s) with your customers. (We will test it with each other)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8165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Bullet and Imag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xt 1 col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End Fram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t new">
    <a:dk1>
      <a:srgbClr val="104B82"/>
    </a:dk1>
    <a:lt1>
      <a:srgbClr val="FFFFFF"/>
    </a:lt1>
    <a:dk2>
      <a:srgbClr val="2DAFD5"/>
    </a:dk2>
    <a:lt2>
      <a:srgbClr val="E7E6E6"/>
    </a:lt2>
    <a:accent1>
      <a:srgbClr val="2DAFD5"/>
    </a:accent1>
    <a:accent2>
      <a:srgbClr val="95C11F"/>
    </a:accent2>
    <a:accent3>
      <a:srgbClr val="942092"/>
    </a:accent3>
    <a:accent4>
      <a:srgbClr val="F39231"/>
    </a:accent4>
    <a:accent5>
      <a:srgbClr val="4472C4"/>
    </a:accent5>
    <a:accent6>
      <a:srgbClr val="83D0F5"/>
    </a:accent6>
    <a:hlink>
      <a:srgbClr val="2DAFD5"/>
    </a:hlink>
    <a:folHlink>
      <a:srgbClr val="93209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lt new">
    <a:dk1>
      <a:srgbClr val="104B82"/>
    </a:dk1>
    <a:lt1>
      <a:srgbClr val="FFFFFF"/>
    </a:lt1>
    <a:dk2>
      <a:srgbClr val="2DAFD5"/>
    </a:dk2>
    <a:lt2>
      <a:srgbClr val="E7E6E6"/>
    </a:lt2>
    <a:accent1>
      <a:srgbClr val="2DAFD5"/>
    </a:accent1>
    <a:accent2>
      <a:srgbClr val="95C11F"/>
    </a:accent2>
    <a:accent3>
      <a:srgbClr val="942092"/>
    </a:accent3>
    <a:accent4>
      <a:srgbClr val="F39231"/>
    </a:accent4>
    <a:accent5>
      <a:srgbClr val="4472C4"/>
    </a:accent5>
    <a:accent6>
      <a:srgbClr val="83D0F5"/>
    </a:accent6>
    <a:hlink>
      <a:srgbClr val="2DAFD5"/>
    </a:hlink>
    <a:folHlink>
      <a:srgbClr val="93209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895099A4AF942AC32480B6D8840AA" ma:contentTypeVersion="21" ma:contentTypeDescription="Create a new document." ma:contentTypeScope="" ma:versionID="048dcb68a73944bc58f42e91bd691c1b">
  <xsd:schema xmlns:xsd="http://www.w3.org/2001/XMLSchema" xmlns:xs="http://www.w3.org/2001/XMLSchema" xmlns:p="http://schemas.microsoft.com/office/2006/metadata/properties" xmlns:ns2="e8abd1d2-1230-4edf-99a9-963a3e25c052" xmlns:ns3="38afc50f-cf5e-4c32-9ceb-f14bab87c6a8" targetNamespace="http://schemas.microsoft.com/office/2006/metadata/properties" ma:root="true" ma:fieldsID="7d67df6b7292d85f6b36d216d73e5689" ns2:_="" ns3:_="">
    <xsd:import namespace="e8abd1d2-1230-4edf-99a9-963a3e25c052"/>
    <xsd:import namespace="38afc50f-cf5e-4c32-9ceb-f14bab87c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TaxKeywordTaxHTField" minOccurs="0"/>
                <xsd:element ref="ns2:MediaServiceObjectDetectorVersions" minOccurs="0"/>
                <xsd:element ref="ns2:Tex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d1d2-1230-4edf-99a9-963a3e25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9007e9-a995-48a9-a2ca-2b0c62f9d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xt" ma:index="27" nillable="true" ma:displayName="Text" ma:description="This is some text tjhat you can read to figure out what is going on without having to open the file&#10;" ma:format="Dropdown" ma:internalName="Text">
      <xsd:simpleType>
        <xsd:restriction base="dms:Text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fc50f-cf5e-4c32-9ceb-f14bab87c6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5bf935-4f3a-4f8d-8942-c625ba2dd5eb}" ma:internalName="TaxCatchAll" ma:showField="CatchAllData" ma:web="38afc50f-cf5e-4c32-9ceb-f14bab87c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209007e9-a995-48a9-a2ca-2b0c62f9d6c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fc50f-cf5e-4c32-9ceb-f14bab87c6a8" xsi:nil="true"/>
    <lcf76f155ced4ddcb4097134ff3c332f xmlns="e8abd1d2-1230-4edf-99a9-963a3e25c052">
      <Terms xmlns="http://schemas.microsoft.com/office/infopath/2007/PartnerControls"/>
    </lcf76f155ced4ddcb4097134ff3c332f>
    <TaxKeywordTaxHTField xmlns="38afc50f-cf5e-4c32-9ceb-f14bab87c6a8">
      <Terms xmlns="http://schemas.microsoft.com/office/infopath/2007/PartnerControls"/>
    </TaxKeywordTaxHTField>
    <Text xmlns="e8abd1d2-1230-4edf-99a9-963a3e25c052" xsi:nil="true"/>
  </documentManagement>
</p:properties>
</file>

<file path=customXml/itemProps1.xml><?xml version="1.0" encoding="utf-8"?>
<ds:datastoreItem xmlns:ds="http://schemas.openxmlformats.org/officeDocument/2006/customXml" ds:itemID="{2FD2CA14-C792-49D8-9AD4-E5532FE01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8A702-B5FF-48EE-8494-0A14F45D52E8}">
  <ds:schemaRefs>
    <ds:schemaRef ds:uri="38afc50f-cf5e-4c32-9ceb-f14bab87c6a8"/>
    <ds:schemaRef ds:uri="e8abd1d2-1230-4edf-99a9-963a3e25c0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CCD737-4344-4F7F-9D84-6D36C5E26963}">
  <ds:schemaRefs>
    <ds:schemaRef ds:uri="http://purl.org/dc/elements/1.1/"/>
    <ds:schemaRef ds:uri="http://schemas.microsoft.com/office/infopath/2007/PartnerControls"/>
    <ds:schemaRef ds:uri="38afc50f-cf5e-4c32-9ceb-f14bab87c6a8"/>
    <ds:schemaRef ds:uri="http://schemas.microsoft.com/office/2006/metadata/properties"/>
    <ds:schemaRef ds:uri="http://purl.org/dc/terms/"/>
    <ds:schemaRef ds:uri="http://schemas.microsoft.com/office/2006/documentManagement/types"/>
    <ds:schemaRef ds:uri="e8abd1d2-1230-4edf-99a9-963a3e25c05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5903</TotalTime>
  <Words>1063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Founders Grotesk Light</vt:lpstr>
      <vt:lpstr>Founders Grotesk Regular</vt:lpstr>
      <vt:lpstr>Founders Grotesk Semibold</vt:lpstr>
      <vt:lpstr>Times New Roman</vt:lpstr>
      <vt:lpstr>Office Theme</vt:lpstr>
      <vt:lpstr>Title Slides</vt:lpstr>
      <vt:lpstr>Bullet and Image</vt:lpstr>
      <vt:lpstr>Text 1 col</vt:lpstr>
      <vt:lpstr>End Frame</vt:lpstr>
      <vt:lpstr>PowerPoint Presentation</vt:lpstr>
      <vt:lpstr>PowerPoint Presentation</vt:lpstr>
      <vt:lpstr>Value Proposition Canvas</vt:lpstr>
      <vt:lpstr>Customer Profile</vt:lpstr>
      <vt:lpstr>Thinking about Customer Profile</vt:lpstr>
      <vt:lpstr>Value map for your products and services</vt:lpstr>
      <vt:lpstr>Thinking about the value map</vt:lpstr>
      <vt:lpstr>Homework</vt:lpstr>
      <vt:lpstr>Completing the VPC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Leslie</dc:creator>
  <cp:lastModifiedBy>Natalie Fredericks</cp:lastModifiedBy>
  <cp:revision>2</cp:revision>
  <dcterms:created xsi:type="dcterms:W3CDTF">2022-08-25T11:12:04Z</dcterms:created>
  <dcterms:modified xsi:type="dcterms:W3CDTF">2024-08-12T14:58:21Z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0x010100D00895099A4AF942AC32480B6D8840AA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