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8" r:id="rId5"/>
    <p:sldMasterId id="2147483805" r:id="rId6"/>
    <p:sldMasterId id="2147483818" r:id="rId7"/>
    <p:sldMasterId id="2147483825" r:id="rId8"/>
  </p:sldMasterIdLst>
  <p:notesMasterIdLst>
    <p:notesMasterId r:id="rId11"/>
  </p:notesMasterIdLst>
  <p:sldIdLst>
    <p:sldId id="816" r:id="rId9"/>
    <p:sldId id="21474713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431"/>
    <a:srgbClr val="2C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61" autoAdjust="0"/>
  </p:normalViewPr>
  <p:slideViewPr>
    <p:cSldViewPr snapToGrid="0">
      <p:cViewPr varScale="1">
        <p:scale>
          <a:sx n="85" d="100"/>
          <a:sy n="85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Fredericks" userId="2e46fd2f-7fa1-4f8d-bd5e-550f576d530d" providerId="ADAL" clId="{82A3C38E-BDA9-495B-AC85-9FA8F37933A2}"/>
    <pc:docChg chg="delSld">
      <pc:chgData name="Natalie Fredericks" userId="2e46fd2f-7fa1-4f8d-bd5e-550f576d530d" providerId="ADAL" clId="{82A3C38E-BDA9-495B-AC85-9FA8F37933A2}" dt="2024-07-30T08:12:10.109" v="2" actId="47"/>
      <pc:docMkLst>
        <pc:docMk/>
      </pc:docMkLst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0" sldId="599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1202948265" sldId="655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1072802851" sldId="656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311088506" sldId="670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826043941" sldId="789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0" sldId="812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109227215" sldId="817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547373526" sldId="818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145548130" sldId="819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780681176" sldId="820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855788391" sldId="1121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4013333692" sldId="1122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2777222651" sldId="1151"/>
        </pc:sldMkLst>
      </pc:sldChg>
      <pc:sldChg chg="del">
        <pc:chgData name="Natalie Fredericks" userId="2e46fd2f-7fa1-4f8d-bd5e-550f576d530d" providerId="ADAL" clId="{82A3C38E-BDA9-495B-AC85-9FA8F37933A2}" dt="2024-07-30T08:12:10.109" v="2" actId="47"/>
        <pc:sldMkLst>
          <pc:docMk/>
          <pc:sldMk cId="4111263283" sldId="2147471353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388561393" sldId="2147471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25B2-4C63-4D8B-BE73-97D0AC2E21E2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20C881DF-36DC-41EC-83A3-5362CAB8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D3528B-B54A-4EDB-8C8F-797EE95AAF2A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7588BD2-9EE6-4C83-9D9D-422AD8A0C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906BE42-15F3-4A92-B5AF-9D94A8E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3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6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489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2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991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359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97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204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02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854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8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28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6111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691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9621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162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10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0453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FAAF23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EB5A1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E63241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82BE64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7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28AF78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46B9B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A7142-C195-BB3E-D45D-B57C45E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7919" y="-15875"/>
            <a:ext cx="12328477" cy="6883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E2467-EE9F-E153-245C-86C2F31CF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302" y="245855"/>
            <a:ext cx="1776238" cy="6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430214"/>
            <a:ext cx="12192000" cy="427786"/>
          </a:xfrm>
          <a:prstGeom prst="rect">
            <a:avLst/>
          </a:prstGeom>
          <a:solidFill>
            <a:srgbClr val="53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9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65828"/>
            <a:ext cx="11727496" cy="0"/>
          </a:xfrm>
          <a:prstGeom prst="line">
            <a:avLst/>
          </a:prstGeom>
          <a:ln w="9525">
            <a:solidFill>
              <a:srgbClr val="53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" t="-962" r="-708" b="-2885"/>
          <a:stretch/>
        </p:blipFill>
        <p:spPr>
          <a:xfrm>
            <a:off x="10093775" y="136525"/>
            <a:ext cx="1944000" cy="1944000"/>
          </a:xfrm>
          <a:prstGeom prst="rect">
            <a:avLst/>
          </a:prstGeom>
        </p:spPr>
      </p:pic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3E0C79-5672-4194-FE05-6B934FB3B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54188" y="5907612"/>
            <a:ext cx="2641600" cy="4826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2C2A51D6-FFA8-7435-8AE9-D42A32CFD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7547" b="27547"/>
          <a:stretch/>
        </p:blipFill>
        <p:spPr>
          <a:xfrm>
            <a:off x="401637" y="5924154"/>
            <a:ext cx="1122363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3C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9CC-62AD-B5AD-75F6-D8E006E7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-1995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Stages of a project, potential partners, and when to engage them - tool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6E88FA-75AA-7A7B-5173-E351085F6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08831"/>
              </p:ext>
            </p:extLst>
          </p:nvPr>
        </p:nvGraphicFramePr>
        <p:xfrm>
          <a:off x="550369" y="867226"/>
          <a:ext cx="10972801" cy="538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94923141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5760666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2328832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8559332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37444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94761178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204465"/>
                    </a:ext>
                  </a:extLst>
                </a:gridCol>
              </a:tblGrid>
              <a:tr h="494453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Potential Partners</a:t>
                      </a:r>
                    </a:p>
                  </a:txBody>
                  <a:tcPr marL="121920" marR="121920" marT="60960" marB="60960"/>
                </a:tc>
                <a:tc gridSpan="6">
                  <a:txBody>
                    <a:bodyPr/>
                    <a:lstStyle/>
                    <a:p>
                      <a:r>
                        <a:rPr lang="en-GB" sz="1600" dirty="0"/>
                        <a:t>Stages of a project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5151"/>
                  </a:ext>
                </a:extLst>
              </a:tr>
              <a:tr h="4944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Origination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Planning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Tendering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Construction/ Installation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828316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42536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Engineering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5804385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600" dirty="0"/>
                        <a:t>Planners (planning approvals)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7431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025162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 Company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62890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Installers/Sub-contractors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63089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Others?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30512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64299-1EF9-5C47-0B4E-3D17662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6FF8-0F5A-91FE-E571-F0AAB91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80E28F15-781B-4BAD-9B71-B994904F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20" y="1157735"/>
            <a:ext cx="1795039" cy="1795039"/>
          </a:xfrm>
          <a:prstGeom prst="rect">
            <a:avLst/>
          </a:prstGeom>
        </p:spPr>
      </p:pic>
      <p:sp>
        <p:nvSpPr>
          <p:cNvPr id="90113" name="Rectangle 2">
            <a:extLst>
              <a:ext uri="{FF2B5EF4-FFF2-40B4-BE49-F238E27FC236}">
                <a16:creationId xmlns:a16="http://schemas.microsoft.com/office/drawing/2014/main" id="{28BD5D07-1951-4400-A02E-5BA9D6DE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446" y="178131"/>
            <a:ext cx="97829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Strategic Selling – For a current sales situation – tell us about who is taking up these roles – what motivates them and how you will win them over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F8F1229-4DC5-455C-BD34-55AEF41F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14E252-A2CF-4643-B8F3-AD7EE1A8C551}" type="slidenum">
              <a:rPr lang="en-GB" altLang="en-US" sz="1000"/>
              <a:pPr eaLnBrk="1" hangingPunct="1"/>
              <a:t>2</a:t>
            </a:fld>
            <a:endParaRPr lang="en-GB" altLang="en-US" sz="1000"/>
          </a:p>
        </p:txBody>
      </p:sp>
      <p:grpSp>
        <p:nvGrpSpPr>
          <p:cNvPr id="90116" name="Group 4">
            <a:extLst>
              <a:ext uri="{FF2B5EF4-FFF2-40B4-BE49-F238E27FC236}">
                <a16:creationId xmlns:a16="http://schemas.microsoft.com/office/drawing/2014/main" id="{14D74176-AF2F-4A9C-AF82-82F332D659D9}"/>
              </a:ext>
            </a:extLst>
          </p:cNvPr>
          <p:cNvGrpSpPr>
            <a:grpSpLocks/>
          </p:cNvGrpSpPr>
          <p:nvPr/>
        </p:nvGrpSpPr>
        <p:grpSpPr bwMode="auto">
          <a:xfrm>
            <a:off x="2532184" y="1617785"/>
            <a:ext cx="9516095" cy="4693920"/>
            <a:chOff x="197" y="1299"/>
            <a:chExt cx="2495" cy="1868"/>
          </a:xfrm>
        </p:grpSpPr>
        <p:sp>
          <p:nvSpPr>
            <p:cNvPr id="90117" name="Rectangle 5">
              <a:extLst>
                <a:ext uri="{FF2B5EF4-FFF2-40B4-BE49-F238E27FC236}">
                  <a16:creationId xmlns:a16="http://schemas.microsoft.com/office/drawing/2014/main" id="{CD9B1BF9-21DB-488C-A373-227C284B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99"/>
              <a:ext cx="2495" cy="1868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18" name="Rectangle 6">
              <a:extLst>
                <a:ext uri="{FF2B5EF4-FFF2-40B4-BE49-F238E27FC236}">
                  <a16:creationId xmlns:a16="http://schemas.microsoft.com/office/drawing/2014/main" id="{3C0A1C83-D769-447D-8711-E0C57D02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Economic Buyer?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19" name="Rectangle 7">
              <a:extLst>
                <a:ext uri="{FF2B5EF4-FFF2-40B4-BE49-F238E27FC236}">
                  <a16:creationId xmlns:a16="http://schemas.microsoft.com/office/drawing/2014/main" id="{88736597-0AF6-4C14-99E1-F2976C74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User?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20" name="Rectangle 8">
              <a:extLst>
                <a:ext uri="{FF2B5EF4-FFF2-40B4-BE49-F238E27FC236}">
                  <a16:creationId xmlns:a16="http://schemas.microsoft.com/office/drawing/2014/main" id="{2C1BFCE3-9A1E-4260-A952-70CB6EC9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Technical Buyer?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21" name="Rectangle 9">
              <a:extLst>
                <a:ext uri="{FF2B5EF4-FFF2-40B4-BE49-F238E27FC236}">
                  <a16:creationId xmlns:a16="http://schemas.microsoft.com/office/drawing/2014/main" id="{2F41A7B5-A918-495D-AA0E-1A2A8F6B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Coach?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  <a:p>
              <a:pPr eaLnBrk="1" hangingPunct="1"/>
              <a:endParaRPr lang="en-GB" altLang="en-US" sz="4200" b="1" i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C98F6B-8621-49C5-AD10-FBAAB2E2534A}"/>
              </a:ext>
            </a:extLst>
          </p:cNvPr>
          <p:cNvSpPr txBox="1"/>
          <p:nvPr/>
        </p:nvSpPr>
        <p:spPr>
          <a:xfrm>
            <a:off x="251268" y="2020655"/>
            <a:ext cx="15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Other stakeholders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698E4-A27A-E93D-BC2E-4BAB862D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5" y="2666986"/>
            <a:ext cx="2231174" cy="33024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GB" altLang="en-US" sz="1400" b="1" i="1" dirty="0"/>
              <a:t>Who are they?: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What motivates them?: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What are their concerns?: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How do we win them over?:</a:t>
            </a:r>
            <a:endParaRPr lang="en-GB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7711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21" ma:contentTypeDescription="Create a new document." ma:contentTypeScope="" ma:versionID="1c3fffbb2031f2a490e1eeaf720793f6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bbcb27102f3bcaf7b184c874476b3294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TaxKeywordTaxHTField" minOccurs="0"/>
                <xsd:element ref="ns2:MediaServiceObjectDetectorVersions" minOccurs="0"/>
                <xsd:element ref="ns2:Tex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xt" ma:index="27" nillable="true" ma:displayName="Text" ma:description="This is some text tjhat you can read to figure out what is going on without having to open the file&#10;" ma:format="Dropdown" ma:internalName="Text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209007e9-a995-48a9-a2ca-2b0c62f9d6c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  <TaxKeywordTaxHTField xmlns="38afc50f-cf5e-4c32-9ceb-f14bab87c6a8">
      <Terms xmlns="http://schemas.microsoft.com/office/infopath/2007/PartnerControls"/>
    </TaxKeywordTaxHTField>
    <Text xmlns="e8abd1d2-1230-4edf-99a9-963a3e25c0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0C5A3-F50D-4062-9DB2-C28D6DA94FFD}"/>
</file>

<file path=customXml/itemProps2.xml><?xml version="1.0" encoding="utf-8"?>
<ds:datastoreItem xmlns:ds="http://schemas.openxmlformats.org/officeDocument/2006/customXml" ds:itemID="{ECCCD737-4344-4F7F-9D84-6D36C5E26963}">
  <ds:schemaRefs>
    <ds:schemaRef ds:uri="http://purl.org/dc/terms/"/>
    <ds:schemaRef ds:uri="e8abd1d2-1230-4edf-99a9-963a3e25c0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8afc50f-cf5e-4c32-9ceb-f14bab87c6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187</Words>
  <Application>Microsoft Office PowerPoint</Application>
  <PresentationFormat>Widescreen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Founders Grotesk Light</vt:lpstr>
      <vt:lpstr>Founders Grotesk Regular</vt:lpstr>
      <vt:lpstr>Founders Grotesk Semibold</vt:lpstr>
      <vt:lpstr>Office Theme</vt:lpstr>
      <vt:lpstr>Title Slides</vt:lpstr>
      <vt:lpstr>Bullet and Image</vt:lpstr>
      <vt:lpstr>Text 1 col</vt:lpstr>
      <vt:lpstr>End Frame</vt:lpstr>
      <vt:lpstr>Stages of a project, potential partners, and when to engage them - tool</vt:lpstr>
      <vt:lpstr>Strategic Selling – For a current sales situation – tell us about who is taking up these roles – what motivates them and how you will win them 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lastModifiedBy>Natalie Fredericks</cp:lastModifiedBy>
  <cp:revision>2</cp:revision>
  <dcterms:created xsi:type="dcterms:W3CDTF">2022-08-25T11:12:04Z</dcterms:created>
  <dcterms:modified xsi:type="dcterms:W3CDTF">2024-07-30T08:12:11Z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